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1" r:id="rId1"/>
  </p:sldMasterIdLst>
  <p:notesMasterIdLst>
    <p:notesMasterId r:id="rId67"/>
  </p:notesMasterIdLst>
  <p:handoutMasterIdLst>
    <p:handoutMasterId r:id="rId68"/>
  </p:handoutMasterIdLst>
  <p:sldIdLst>
    <p:sldId id="512" r:id="rId2"/>
    <p:sldId id="353" r:id="rId3"/>
    <p:sldId id="355" r:id="rId4"/>
    <p:sldId id="357" r:id="rId5"/>
    <p:sldId id="360" r:id="rId6"/>
    <p:sldId id="372" r:id="rId7"/>
    <p:sldId id="413" r:id="rId8"/>
    <p:sldId id="416" r:id="rId9"/>
    <p:sldId id="443" r:id="rId10"/>
    <p:sldId id="447" r:id="rId11"/>
    <p:sldId id="442" r:id="rId12"/>
    <p:sldId id="415" r:id="rId13"/>
    <p:sldId id="441" r:id="rId14"/>
    <p:sldId id="418" r:id="rId15"/>
    <p:sldId id="417" r:id="rId16"/>
    <p:sldId id="318" r:id="rId17"/>
    <p:sldId id="513" r:id="rId18"/>
    <p:sldId id="343" r:id="rId19"/>
    <p:sldId id="363" r:id="rId20"/>
    <p:sldId id="361" r:id="rId21"/>
    <p:sldId id="313" r:id="rId22"/>
    <p:sldId id="530" r:id="rId23"/>
    <p:sldId id="440" r:id="rId24"/>
    <p:sldId id="259" r:id="rId25"/>
    <p:sldId id="260" r:id="rId26"/>
    <p:sldId id="324" r:id="rId27"/>
    <p:sldId id="319" r:id="rId28"/>
    <p:sldId id="444" r:id="rId29"/>
    <p:sldId id="321" r:id="rId30"/>
    <p:sldId id="320" r:id="rId31"/>
    <p:sldId id="323" r:id="rId32"/>
    <p:sldId id="388" r:id="rId33"/>
    <p:sldId id="412" r:id="rId34"/>
    <p:sldId id="503" r:id="rId35"/>
    <p:sldId id="514" r:id="rId36"/>
    <p:sldId id="364" r:id="rId37"/>
    <p:sldId id="435" r:id="rId38"/>
    <p:sldId id="496" r:id="rId39"/>
    <p:sldId id="495" r:id="rId40"/>
    <p:sldId id="481" r:id="rId41"/>
    <p:sldId id="459" r:id="rId42"/>
    <p:sldId id="482" r:id="rId43"/>
    <p:sldId id="462" r:id="rId44"/>
    <p:sldId id="463" r:id="rId45"/>
    <p:sldId id="464" r:id="rId46"/>
    <p:sldId id="465" r:id="rId47"/>
    <p:sldId id="532" r:id="rId48"/>
    <p:sldId id="466" r:id="rId49"/>
    <p:sldId id="467" r:id="rId50"/>
    <p:sldId id="468" r:id="rId51"/>
    <p:sldId id="469" r:id="rId52"/>
    <p:sldId id="470" r:id="rId53"/>
    <p:sldId id="471" r:id="rId54"/>
    <p:sldId id="472" r:id="rId55"/>
    <p:sldId id="473" r:id="rId56"/>
    <p:sldId id="474" r:id="rId57"/>
    <p:sldId id="529" r:id="rId58"/>
    <p:sldId id="557" r:id="rId59"/>
    <p:sldId id="559" r:id="rId60"/>
    <p:sldId id="551" r:id="rId61"/>
    <p:sldId id="561" r:id="rId62"/>
    <p:sldId id="553" r:id="rId63"/>
    <p:sldId id="556" r:id="rId64"/>
    <p:sldId id="560" r:id="rId65"/>
    <p:sldId id="460" r:id="rId66"/>
  </p:sldIdLst>
  <p:sldSz cx="9144000" cy="5143500" type="screen16x9"/>
  <p:notesSz cx="7099300" cy="10234613"/>
  <p:defaultTextStyle>
    <a:defPPr>
      <a:defRPr lang="ja-JP"/>
    </a:defPPr>
    <a:lvl1pPr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ＭＳ Ｐゴシック" pitchFamily="50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ＭＳ Ｐゴシック" pitchFamily="50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ＭＳ Ｐゴシック" pitchFamily="50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ＭＳ Ｐゴシック" pitchFamily="50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ＭＳ Ｐゴシック" pitchFamily="50" charset="-128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ＭＳ Ｐゴシック" pitchFamily="50" charset="-128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ＭＳ Ｐゴシック" pitchFamily="50" charset="-128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ＭＳ Ｐゴシック" pitchFamily="50" charset="-128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ＭＳ Ｐゴシック" pitchFamily="50" charset="-128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既定のセクション" id="{196B3746-65C7-47D6-ABDF-6B05DFFB5D9B}">
          <p14:sldIdLst>
            <p14:sldId id="512"/>
            <p14:sldId id="353"/>
            <p14:sldId id="355"/>
            <p14:sldId id="357"/>
            <p14:sldId id="360"/>
            <p14:sldId id="372"/>
            <p14:sldId id="413"/>
            <p14:sldId id="416"/>
            <p14:sldId id="443"/>
            <p14:sldId id="447"/>
            <p14:sldId id="442"/>
            <p14:sldId id="415"/>
            <p14:sldId id="441"/>
            <p14:sldId id="418"/>
            <p14:sldId id="417"/>
            <p14:sldId id="318"/>
            <p14:sldId id="513"/>
            <p14:sldId id="343"/>
            <p14:sldId id="363"/>
            <p14:sldId id="361"/>
            <p14:sldId id="313"/>
            <p14:sldId id="530"/>
            <p14:sldId id="440"/>
            <p14:sldId id="259"/>
            <p14:sldId id="260"/>
            <p14:sldId id="324"/>
            <p14:sldId id="319"/>
            <p14:sldId id="444"/>
            <p14:sldId id="321"/>
            <p14:sldId id="320"/>
            <p14:sldId id="323"/>
            <p14:sldId id="388"/>
            <p14:sldId id="412"/>
            <p14:sldId id="503"/>
            <p14:sldId id="514"/>
            <p14:sldId id="364"/>
            <p14:sldId id="435"/>
            <p14:sldId id="496"/>
            <p14:sldId id="495"/>
            <p14:sldId id="481"/>
            <p14:sldId id="459"/>
            <p14:sldId id="482"/>
            <p14:sldId id="462"/>
            <p14:sldId id="463"/>
            <p14:sldId id="464"/>
            <p14:sldId id="465"/>
            <p14:sldId id="532"/>
            <p14:sldId id="466"/>
            <p14:sldId id="467"/>
            <p14:sldId id="468"/>
            <p14:sldId id="469"/>
            <p14:sldId id="470"/>
            <p14:sldId id="471"/>
            <p14:sldId id="472"/>
            <p14:sldId id="473"/>
            <p14:sldId id="474"/>
            <p14:sldId id="529"/>
            <p14:sldId id="557"/>
            <p14:sldId id="559"/>
            <p14:sldId id="551"/>
            <p14:sldId id="561"/>
            <p14:sldId id="553"/>
            <p14:sldId id="556"/>
            <p14:sldId id="560"/>
            <p14:sldId id="46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  <p15:guide id="3" orient="horz" pos="16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224">
          <p15:clr>
            <a:srgbClr val="A4A3A4"/>
          </p15:clr>
        </p15:guide>
        <p15:guide id="2" pos="2236">
          <p15:clr>
            <a:srgbClr val="A4A3A4"/>
          </p15:clr>
        </p15:guide>
        <p15:guide id="3" pos="2237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chemeClr val="hlink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366FF"/>
    <a:srgbClr val="FF00FF"/>
    <a:srgbClr val="3333CC"/>
    <a:srgbClr val="FFFEE3"/>
    <a:srgbClr val="FF99FF"/>
    <a:srgbClr val="FF0000"/>
    <a:srgbClr val="7DDAE9"/>
    <a:srgbClr val="00FF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32" autoAdjust="0"/>
    <p:restoredTop sz="56675" autoAdjust="0"/>
  </p:normalViewPr>
  <p:slideViewPr>
    <p:cSldViewPr snapToGrid="0">
      <p:cViewPr varScale="1">
        <p:scale>
          <a:sx n="146" d="100"/>
          <a:sy n="146" d="100"/>
        </p:scale>
        <p:origin x="516" y="108"/>
      </p:cViewPr>
      <p:guideLst>
        <p:guide orient="horz" pos="2160"/>
        <p:guide pos="2880"/>
        <p:guide orient="horz" pos="16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5" d="100"/>
          <a:sy n="75" d="100"/>
        </p:scale>
        <p:origin x="-4038" y="-90"/>
      </p:cViewPr>
      <p:guideLst>
        <p:guide orient="horz" pos="3224"/>
        <p:guide pos="2236"/>
        <p:guide pos="223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2"/>
            <a:ext cx="3076364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ja-JP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939" y="2"/>
            <a:ext cx="3076364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ja-JP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2884"/>
            <a:ext cx="3076364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ja-JP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939" y="9722884"/>
            <a:ext cx="3076364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fld id="{BAFDD13C-9E58-477F-81A4-F7BD4182B5F2}" type="slidenum">
              <a:rPr lang="en-US" altLang="ja-JP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393456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2"/>
            <a:ext cx="3076364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ja-JP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2939" y="2"/>
            <a:ext cx="3076364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ja-JP"/>
          </a:p>
        </p:txBody>
      </p:sp>
      <p:sp>
        <p:nvSpPr>
          <p:cNvPr id="450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39700" y="766763"/>
            <a:ext cx="6819900" cy="38369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46574" y="4861442"/>
            <a:ext cx="5206154" cy="4605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ja-JP" altLang="en-US" noProof="0"/>
              <a:t>マスタ テキストの書式設定</a:t>
            </a:r>
          </a:p>
          <a:p>
            <a:pPr lvl="1"/>
            <a:r>
              <a:rPr lang="ja-JP" altLang="en-US" noProof="0"/>
              <a:t>第 </a:t>
            </a:r>
            <a:r>
              <a:rPr lang="en-US" altLang="ja-JP" noProof="0"/>
              <a:t>2 </a:t>
            </a:r>
            <a:r>
              <a:rPr lang="ja-JP" altLang="en-US" noProof="0"/>
              <a:t>レベル</a:t>
            </a:r>
          </a:p>
          <a:p>
            <a:pPr lvl="2"/>
            <a:r>
              <a:rPr lang="ja-JP" altLang="en-US" noProof="0"/>
              <a:t>第 </a:t>
            </a:r>
            <a:r>
              <a:rPr lang="en-US" altLang="ja-JP" noProof="0"/>
              <a:t>3 </a:t>
            </a:r>
            <a:r>
              <a:rPr lang="ja-JP" altLang="en-US" noProof="0"/>
              <a:t>レベル</a:t>
            </a:r>
          </a:p>
          <a:p>
            <a:pPr lvl="3"/>
            <a:r>
              <a:rPr lang="ja-JP" altLang="en-US" noProof="0"/>
              <a:t>第 </a:t>
            </a:r>
            <a:r>
              <a:rPr lang="en-US" altLang="ja-JP" noProof="0"/>
              <a:t>4 </a:t>
            </a:r>
            <a:r>
              <a:rPr lang="ja-JP" altLang="en-US" noProof="0"/>
              <a:t>レベル</a:t>
            </a:r>
          </a:p>
          <a:p>
            <a:pPr lvl="4"/>
            <a:r>
              <a:rPr lang="ja-JP" altLang="en-US" noProof="0"/>
              <a:t>第 </a:t>
            </a:r>
            <a:r>
              <a:rPr lang="en-US" altLang="ja-JP" noProof="0"/>
              <a:t>5 </a:t>
            </a:r>
            <a:r>
              <a:rPr lang="ja-JP" altLang="en-US" noProof="0"/>
              <a:t>レベル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2884"/>
            <a:ext cx="3076364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ja-JP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2939" y="9722884"/>
            <a:ext cx="3076364" cy="5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fld id="{3D6A5E22-5C83-418E-9E9E-64CDCB21A580}" type="slidenum">
              <a:rPr lang="en-US" altLang="ja-JP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6769923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ＭＳ Ｐ明朝" pitchFamily="18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ＭＳ Ｐ明朝" pitchFamily="18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ＭＳ Ｐ明朝" pitchFamily="18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ＭＳ Ｐ明朝" pitchFamily="18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ＭＳ Ｐ明朝" pitchFamily="18" charset="-128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image" Target="../media/image11.wmf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1pPr>
            <a:lvl2pPr marL="804500" indent="-309423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2pPr>
            <a:lvl3pPr marL="1237695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3pPr>
            <a:lvl4pPr marL="1732773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4pPr>
            <a:lvl5pPr marL="2227851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5pPr>
            <a:lvl6pPr marL="2722928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6pPr>
            <a:lvl7pPr marL="3218006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7pPr>
            <a:lvl8pPr marL="3713085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8pPr>
            <a:lvl9pPr marL="4208162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D9B3C9B8-9A6B-42A8-8C1A-AE79AA91EF36}" type="slidenum">
              <a:rPr lang="en-US" altLang="ja-JP" smtClean="0">
                <a:ea typeface="ＭＳ Ｐゴシック" pitchFamily="50" charset="-128"/>
              </a:rPr>
              <a:pPr eaLnBrk="1" hangingPunct="1">
                <a:spcBef>
                  <a:spcPct val="0"/>
                </a:spcBef>
              </a:pPr>
              <a:t>1</a:t>
            </a:fld>
            <a:endParaRPr lang="en-US" altLang="ja-JP" dirty="0">
              <a:ea typeface="ＭＳ Ｐゴシック" pitchFamily="50" charset="-128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9700" y="766763"/>
            <a:ext cx="6819900" cy="3836987"/>
          </a:xfrm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US" altLang="ja-JP" sz="2100" dirty="0"/>
              <a:t>My name is HORIBE Kazunori.</a:t>
            </a:r>
          </a:p>
          <a:p>
            <a:pPr eaLnBrk="1" hangingPunct="1"/>
            <a:r>
              <a:rPr lang="en-US" altLang="ja-JP" sz="2100" dirty="0"/>
              <a:t>I am a mathematics teacher, at Aichi Prefectural Kasugai-Higashi Senior High School.</a:t>
            </a:r>
          </a:p>
          <a:p>
            <a:pPr eaLnBrk="1" hangingPunct="1"/>
            <a:r>
              <a:rPr lang="en-US" altLang="ja-JP" sz="2100" dirty="0"/>
              <a:t>This is my WEB SITE URL, http://horibe.jp/</a:t>
            </a:r>
          </a:p>
          <a:p>
            <a:pPr eaLnBrk="1" hangingPunct="1"/>
            <a:r>
              <a:rPr lang="en-US" altLang="ja-JP" sz="2100" dirty="0"/>
              <a:t>Mathematical beadwork.</a:t>
            </a:r>
          </a:p>
          <a:p>
            <a:pPr eaLnBrk="1" hangingPunct="1"/>
            <a:r>
              <a:rPr lang="en-US" altLang="ja-JP" sz="2100" dirty="0"/>
              <a:t>Can you hear me ?</a:t>
            </a:r>
          </a:p>
          <a:p>
            <a:pPr eaLnBrk="1" hangingPunct="1"/>
            <a:r>
              <a:rPr lang="en-US" altLang="ja-JP" sz="2100" dirty="0"/>
              <a:t>Can you understand my English ?.</a:t>
            </a:r>
          </a:p>
          <a:p>
            <a:pPr eaLnBrk="1" hangingPunct="1"/>
            <a:r>
              <a:rPr lang="en-US" altLang="ja-JP" sz="2100" dirty="0"/>
              <a:t>I cannot understand my English.</a:t>
            </a:r>
          </a:p>
          <a:p>
            <a:pPr eaLnBrk="1" hangingPunct="1"/>
            <a:r>
              <a:rPr lang="en-US" altLang="ja-JP" sz="2100" dirty="0"/>
              <a:t>Now let me start.</a:t>
            </a:r>
          </a:p>
          <a:p>
            <a:pPr eaLnBrk="1" hangingPunct="1"/>
            <a:endParaRPr lang="ja-JP" altLang="ja-JP" sz="2100" dirty="0"/>
          </a:p>
        </p:txBody>
      </p:sp>
    </p:spTree>
    <p:extLst>
      <p:ext uri="{BB962C8B-B14F-4D97-AF65-F5344CB8AC3E}">
        <p14:creationId xmlns:p14="http://schemas.microsoft.com/office/powerpoint/2010/main" val="4076190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This is the May. 1998 issue of </a:t>
            </a:r>
            <a:r>
              <a:rPr lang="en-US" altLang="ja-JP" sz="2100" i="1" dirty="0"/>
              <a:t>Scientific American</a:t>
            </a:r>
            <a:r>
              <a:rPr lang="en-US" altLang="ja-JP" sz="2100" dirty="0"/>
              <a:t>.</a:t>
            </a:r>
          </a:p>
          <a:p>
            <a:r>
              <a:rPr lang="en-US" altLang="ja-JP" sz="2100" dirty="0"/>
              <a:t>This issue has an additional cover, which is attached to the magazine.</a:t>
            </a:r>
          </a:p>
          <a:p>
            <a:r>
              <a:rPr lang="en-US" altLang="ja-JP" sz="2100" dirty="0"/>
              <a:t>【CLICK】</a:t>
            </a:r>
            <a:endParaRPr lang="ja-JP" altLang="en-US" sz="2100" dirty="0"/>
          </a:p>
          <a:p>
            <a:r>
              <a:rPr lang="en-US" altLang="ja-JP" sz="2100" dirty="0"/>
              <a:t>CAN YOU SOLVE THIS ?</a:t>
            </a:r>
          </a:p>
          <a:p>
            <a:r>
              <a:rPr lang="en-US" altLang="ja-JP" sz="2100" dirty="0"/>
              <a:t>MATCH WITS AGAINST JAPANESE GEOMETRY</a:t>
            </a:r>
          </a:p>
          <a:p>
            <a:r>
              <a:rPr lang="ja-JP" altLang="en-US" sz="2100" dirty="0"/>
              <a:t>（日本の幾何学と知恵比べ）</a:t>
            </a:r>
          </a:p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2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563708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noFill/>
          </a:ln>
        </p:spPr>
        <p:txBody>
          <a:bodyPr/>
          <a:lstStyle/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3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638829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noFill/>
          </a:ln>
        </p:spPr>
        <p:txBody>
          <a:bodyPr/>
          <a:lstStyle/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4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0665022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r>
              <a:rPr lang="en-US" altLang="ja-JP" sz="2100" dirty="0"/>
              <a:t>Since this talk is not a main subject, the answer is.</a:t>
            </a:r>
            <a:endParaRPr lang="ja-JP" altLang="en-US" sz="2100" dirty="0"/>
          </a:p>
          <a:p>
            <a:r>
              <a:rPr lang="en-US" altLang="ja-JP" sz="2100" dirty="0"/>
              <a:t>【CLICK】</a:t>
            </a:r>
            <a:endParaRPr lang="ja-JP" altLang="en-US" sz="2100" dirty="0"/>
          </a:p>
          <a:p>
            <a:endParaRPr lang="ja-JP" altLang="en-US" sz="2100" dirty="0"/>
          </a:p>
          <a:p>
            <a:endParaRPr lang="ja-JP" altLang="en-US" sz="2100" dirty="0"/>
          </a:p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5</a:t>
            </a:fld>
            <a:endParaRPr lang="en-US" altLang="ja-JP"/>
          </a:p>
        </p:txBody>
      </p:sp>
      <p:graphicFrame>
        <p:nvGraphicFramePr>
          <p:cNvPr id="5" name="オブジェクト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53884"/>
              </p:ext>
            </p:extLst>
          </p:nvPr>
        </p:nvGraphicFramePr>
        <p:xfrm>
          <a:off x="5534877" y="2635616"/>
          <a:ext cx="281094" cy="447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66400" imgH="431640" progId="Equation.DSMT4">
                  <p:embed/>
                </p:oleObj>
              </mc:Choice>
              <mc:Fallback>
                <p:oleObj name="Equation" r:id="rId3" imgW="266400" imgH="43164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534877" y="2635616"/>
                        <a:ext cx="281094" cy="4477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498568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</a:p>
          <a:p>
            <a:r>
              <a:rPr lang="en-US" altLang="ja-JP" sz="2100" dirty="0"/>
              <a:t>Let me introduce my WEB site.</a:t>
            </a:r>
          </a:p>
          <a:p>
            <a:r>
              <a:rPr lang="en-US" altLang="ja-JP" sz="2100" dirty="0"/>
              <a:t>Here is, .</a:t>
            </a:r>
          </a:p>
          <a:p>
            <a:r>
              <a:rPr lang="en-US" altLang="ja-JP" sz="2100" dirty="0"/>
              <a:t>【horibe</a:t>
            </a:r>
            <a:r>
              <a:rPr lang="ja-JP" altLang="en-US" sz="2100" dirty="0"/>
              <a:t>．</a:t>
            </a:r>
            <a:r>
              <a:rPr lang="en-US" altLang="ja-JP" sz="2100" dirty="0"/>
              <a:t>jp </a:t>
            </a:r>
            <a:r>
              <a:rPr lang="ja-JP" altLang="en-US" sz="2100" dirty="0"/>
              <a:t>に移動し説明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endParaRPr lang="ja-JP" altLang="en-US" sz="2100" dirty="0"/>
          </a:p>
          <a:p>
            <a:endParaRPr lang="ja-JP" altLang="en-US" sz="2100" dirty="0"/>
          </a:p>
          <a:p>
            <a:endParaRPr lang="ja-JP" altLang="en-US" sz="2100" dirty="0"/>
          </a:p>
          <a:p>
            <a:endParaRPr lang="ja-JP" altLang="en-US" sz="2100" dirty="0"/>
          </a:p>
          <a:p>
            <a:endParaRPr lang="ja-JP" altLang="en-US" sz="2100" dirty="0"/>
          </a:p>
          <a:p>
            <a:endParaRPr lang="ja-JP" altLang="en-US" sz="2100" dirty="0"/>
          </a:p>
          <a:p>
            <a:r>
              <a:rPr lang="en-US" altLang="ja-JP" sz="2100" dirty="0"/>
              <a:t>【</a:t>
            </a:r>
            <a:r>
              <a:rPr lang="ja-JP" altLang="en-US" sz="2100" dirty="0"/>
              <a:t>戻る</a:t>
            </a:r>
            <a:r>
              <a:rPr lang="en-US" altLang="ja-JP" sz="2100" dirty="0"/>
              <a:t>】</a:t>
            </a:r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6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21880345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This is a wooden tablet.</a:t>
            </a:r>
          </a:p>
          <a:p>
            <a:r>
              <a:rPr lang="en-US" altLang="ja-JP" sz="2100" dirty="0"/>
              <a:t>It is very beautiful, because it is a replica.</a:t>
            </a:r>
          </a:p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 </a:t>
            </a:r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7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23882429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It is in the same shrine.</a:t>
            </a:r>
          </a:p>
          <a:p>
            <a:r>
              <a:rPr lang="en-US" altLang="ja-JP" sz="2100" dirty="0"/>
              <a:t>It is larger, and more beautiful.</a:t>
            </a:r>
          </a:p>
          <a:p>
            <a:endParaRPr lang="en-US" altLang="ja-JP" sz="2100" dirty="0"/>
          </a:p>
          <a:p>
            <a:r>
              <a:rPr lang="en-US" altLang="ja-JP" sz="2100" dirty="0"/>
              <a:t>  </a:t>
            </a:r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8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33999272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The scenes that 3 people are looking at </a:t>
            </a:r>
            <a:r>
              <a:rPr lang="en-US" altLang="ja-JP" sz="2100" i="1" dirty="0"/>
              <a:t>sangaku</a:t>
            </a:r>
            <a:r>
              <a:rPr lang="ja-JP" altLang="en-US" sz="2100" dirty="0"/>
              <a:t> </a:t>
            </a:r>
            <a:r>
              <a:rPr lang="en-US" altLang="ja-JP" sz="2100" dirty="0"/>
              <a:t>in front of Atsuta Shrine.</a:t>
            </a:r>
          </a:p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9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29102091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The scenes that 3 people are looking at </a:t>
            </a:r>
            <a:r>
              <a:rPr lang="en-US" altLang="ja-JP" sz="2100" i="1" dirty="0"/>
              <a:t>sangaku</a:t>
            </a:r>
            <a:r>
              <a:rPr lang="ja-JP" altLang="en-US" sz="2100" dirty="0"/>
              <a:t> </a:t>
            </a:r>
            <a:r>
              <a:rPr lang="en-US" altLang="ja-JP" sz="2100" dirty="0"/>
              <a:t>in front of Atsuta Shrine.</a:t>
            </a:r>
          </a:p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10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29102091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It is the genuine tablet, and </a:t>
            </a:r>
            <a:r>
              <a:rPr lang="en-US" altLang="ja-JP" sz="2100" dirty="0" err="1"/>
              <a:t>nuch</a:t>
            </a:r>
            <a:r>
              <a:rPr lang="en-US" altLang="ja-JP" sz="2100" dirty="0"/>
              <a:t> larger.</a:t>
            </a:r>
          </a:p>
          <a:p>
            <a:r>
              <a:rPr lang="en-US" altLang="ja-JP" sz="2100" dirty="0"/>
              <a:t>Colors vanished.</a:t>
            </a:r>
          </a:p>
          <a:p>
            <a:r>
              <a:rPr lang="en-US" altLang="ja-JP" sz="2100" dirty="0"/>
              <a:t>And wood was cracking.</a:t>
            </a: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12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24691395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It is a beautiful genuine tablet.</a:t>
            </a:r>
            <a:endParaRPr lang="ja-JP" altLang="en-US" sz="2100" dirty="0"/>
          </a:p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</a:p>
          <a:p>
            <a:r>
              <a:rPr lang="en-US" altLang="ja-JP" sz="2100" dirty="0"/>
              <a:t>This picture shows a spring festival.</a:t>
            </a:r>
          </a:p>
          <a:p>
            <a:r>
              <a:rPr lang="en-US" altLang="ja-JP" sz="2100" dirty="0"/>
              <a:t>You can see men drinking and women eating on the right side. </a:t>
            </a:r>
            <a:endParaRPr lang="ja-JP" altLang="en-US" sz="2100" dirty="0"/>
          </a:p>
          <a:p>
            <a:r>
              <a:rPr lang="en-US" altLang="ja-JP" sz="2100" dirty="0"/>
              <a:t>On the left side, three elementary problems were presented..</a:t>
            </a:r>
          </a:p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endParaRPr lang="en-US" altLang="ja-JP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14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43453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noFill/>
          </a:ln>
        </p:spPr>
        <p:txBody>
          <a:bodyPr/>
          <a:lstStyle/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15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14925698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1pPr>
            <a:lvl2pPr marL="804500" indent="-309423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2pPr>
            <a:lvl3pPr marL="1237695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3pPr>
            <a:lvl4pPr marL="1732773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4pPr>
            <a:lvl5pPr marL="2227851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5pPr>
            <a:lvl6pPr marL="2722928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6pPr>
            <a:lvl7pPr marL="3218006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7pPr>
            <a:lvl8pPr marL="3713085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8pPr>
            <a:lvl9pPr marL="4208162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DD02A7DB-18B6-438F-B8FE-E26A5DBB5CB2}" type="slidenum">
              <a:rPr lang="en-US" altLang="ja-JP" smtClean="0">
                <a:ea typeface="ＭＳ Ｐゴシック" pitchFamily="50" charset="-128"/>
              </a:rPr>
              <a:pPr eaLnBrk="1" hangingPunct="1">
                <a:spcBef>
                  <a:spcPct val="0"/>
                </a:spcBef>
              </a:pPr>
              <a:t>16</a:t>
            </a:fld>
            <a:endParaRPr lang="en-US" altLang="ja-JP" dirty="0">
              <a:ea typeface="ＭＳ Ｐゴシック" pitchFamily="50" charset="-128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9700" y="766763"/>
            <a:ext cx="6819900" cy="3836987"/>
          </a:xfrm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/>
          <a:lstStyle/>
          <a:p>
            <a:pPr eaLnBrk="1" hangingPunct="1"/>
            <a:endParaRPr lang="ja-JP" altLang="en-US" sz="2100" dirty="0"/>
          </a:p>
          <a:p>
            <a:pPr eaLnBrk="1" hangingPunct="1"/>
            <a:endParaRPr lang="en-US" altLang="ja-JP" sz="2100" dirty="0"/>
          </a:p>
          <a:p>
            <a:pPr eaLnBrk="1" hangingPunct="1"/>
            <a:endParaRPr lang="ja-JP" altLang="ja-JP" sz="2100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107535" y="5040587"/>
            <a:ext cx="5206154" cy="4605576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15" tIns="49508" rIns="99015" bIns="49508" numCol="1" anchor="t" anchorCtr="0" compatLnSpc="1">
            <a:prstTxWarp prst="textNoShape">
              <a:avLst/>
            </a:prstTxWarp>
          </a:bodyPr>
          <a:lstStyle>
            <a:lvl1pPr marL="0" algn="l" defTabSz="914400" rtl="0" eaLnBrk="1" latinLnBrk="0" hangingPunct="1">
              <a:defRPr kumimoji="1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kumimoji="1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kumimoji="1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kumimoji="1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kumimoji="1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umimoji="1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umimoji="1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umimoji="1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umimoji="1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ja-JP" sz="2100" dirty="0"/>
              <a:t>【</a:t>
            </a:r>
            <a:r>
              <a:rPr lang="ja-JP" altLang="en-US" sz="2100" dirty="0"/>
              <a:t>少し読んでから・・・</a:t>
            </a:r>
            <a:r>
              <a:rPr lang="en-US" altLang="ja-JP" sz="2100" dirty="0"/>
              <a:t>】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ja-JP" sz="2100" dirty="0"/>
              <a:t>Stop to read.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altLang="ja-JP" sz="2100" dirty="0"/>
              <a:t>And Please watch this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ja-JP" altLang="en-US" sz="2100" dirty="0"/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ja-JP" altLang="ja-JP" sz="2100" dirty="0"/>
          </a:p>
        </p:txBody>
      </p:sp>
    </p:spTree>
    <p:extLst>
      <p:ext uri="{BB962C8B-B14F-4D97-AF65-F5344CB8AC3E}">
        <p14:creationId xmlns:p14="http://schemas.microsoft.com/office/powerpoint/2010/main" val="33425739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This is the May. 1998 issue of </a:t>
            </a:r>
            <a:r>
              <a:rPr lang="en-US" altLang="ja-JP" sz="2100" i="1" dirty="0"/>
              <a:t>Scientific American</a:t>
            </a:r>
            <a:r>
              <a:rPr lang="en-US" altLang="ja-JP" sz="2100" dirty="0"/>
              <a:t>.</a:t>
            </a:r>
          </a:p>
          <a:p>
            <a:r>
              <a:rPr lang="en-US" altLang="ja-JP" sz="2100" dirty="0"/>
              <a:t>This issue has an additional cover, which is attached to the magazine.</a:t>
            </a:r>
          </a:p>
          <a:p>
            <a:r>
              <a:rPr lang="en-US" altLang="ja-JP" sz="2100" dirty="0"/>
              <a:t>【CLICK】</a:t>
            </a:r>
            <a:endParaRPr lang="ja-JP" altLang="en-US" sz="2100" dirty="0"/>
          </a:p>
          <a:p>
            <a:r>
              <a:rPr lang="en-US" altLang="ja-JP" sz="2100" dirty="0"/>
              <a:t>CAN YOU SOLVE THIS ?</a:t>
            </a:r>
          </a:p>
          <a:p>
            <a:r>
              <a:rPr lang="en-US" altLang="ja-JP" sz="2100" dirty="0"/>
              <a:t>MATCH WITS AGAINST JAPANESE GEOMETRY</a:t>
            </a:r>
          </a:p>
          <a:p>
            <a:r>
              <a:rPr lang="ja-JP" altLang="en-US" sz="2100" dirty="0"/>
              <a:t>（日本の幾何学と知恵比べ）</a:t>
            </a:r>
          </a:p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17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32315159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1pPr>
            <a:lvl2pPr marL="804500" indent="-309423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2pPr>
            <a:lvl3pPr marL="1237695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3pPr>
            <a:lvl4pPr marL="1732773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4pPr>
            <a:lvl5pPr marL="2227851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5pPr>
            <a:lvl6pPr marL="2722928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6pPr>
            <a:lvl7pPr marL="3218006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7pPr>
            <a:lvl8pPr marL="3713085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8pPr>
            <a:lvl9pPr marL="4208162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DD02A7DB-18B6-438F-B8FE-E26A5DBB5CB2}" type="slidenum">
              <a:rPr lang="en-US" altLang="ja-JP" smtClean="0">
                <a:ea typeface="ＭＳ Ｐゴシック" pitchFamily="50" charset="-128"/>
              </a:rPr>
              <a:pPr eaLnBrk="1" hangingPunct="1">
                <a:spcBef>
                  <a:spcPct val="0"/>
                </a:spcBef>
              </a:pPr>
              <a:t>18</a:t>
            </a:fld>
            <a:endParaRPr lang="en-US" altLang="ja-JP" dirty="0">
              <a:ea typeface="ＭＳ Ｐゴシック" pitchFamily="50" charset="-128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9700" y="766763"/>
            <a:ext cx="6819900" cy="3836987"/>
          </a:xfrm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  <a:r>
              <a:rPr lang="ja-JP" altLang="en-US" sz="2100" dirty="0"/>
              <a:t>・・・何秒か待って・・・</a:t>
            </a:r>
            <a:endParaRPr lang="en-US" altLang="ja-JP" sz="2100" dirty="0"/>
          </a:p>
          <a:p>
            <a:pPr eaLnBrk="1" hangingPunct="1"/>
            <a:r>
              <a:rPr lang="en-US" altLang="ja-JP" sz="2100" dirty="0"/>
              <a:t>【</a:t>
            </a:r>
            <a:r>
              <a:rPr lang="ja-JP" altLang="en-US" sz="2100" dirty="0"/>
              <a:t>大きな木球モデルを実際に見せる</a:t>
            </a:r>
            <a:r>
              <a:rPr lang="en-US" altLang="ja-JP" sz="2100" dirty="0"/>
              <a:t>】</a:t>
            </a:r>
          </a:p>
          <a:p>
            <a:pPr eaLnBrk="1" hangingPunct="1"/>
            <a:endParaRPr lang="ja-JP" altLang="en-US" sz="2100" dirty="0"/>
          </a:p>
          <a:p>
            <a:pPr eaLnBrk="1" hangingPunct="1"/>
            <a:r>
              <a:rPr lang="en-US" altLang="ja-JP" sz="2100" dirty="0"/>
              <a:t>(a)</a:t>
            </a:r>
            <a:r>
              <a:rPr lang="ja-JP" altLang="en-US" sz="2100" dirty="0"/>
              <a:t> </a:t>
            </a:r>
            <a:r>
              <a:rPr lang="en-US" altLang="ja-JP" sz="2100" dirty="0"/>
              <a:t>If the presentation is 30 min. </a:t>
            </a:r>
          </a:p>
          <a:p>
            <a:pPr eaLnBrk="1" hangingPunct="1"/>
            <a:r>
              <a:rPr lang="en-US" altLang="ja-JP" sz="2100" dirty="0"/>
              <a:t>【</a:t>
            </a:r>
            <a:r>
              <a:rPr lang="ja-JP" altLang="en-US" sz="2100" dirty="0"/>
              <a:t>小さい木球モデルを手渡して</a:t>
            </a:r>
            <a:r>
              <a:rPr lang="en-US" altLang="ja-JP" sz="2100" dirty="0"/>
              <a:t>】</a:t>
            </a:r>
          </a:p>
          <a:p>
            <a:pPr eaLnBrk="1" hangingPunct="1"/>
            <a:r>
              <a:rPr lang="en-US" altLang="ja-JP" sz="2100" dirty="0"/>
              <a:t>Please send around this model.</a:t>
            </a:r>
          </a:p>
          <a:p>
            <a:pPr eaLnBrk="1" hangingPunct="1"/>
            <a:r>
              <a:rPr lang="en-US" altLang="ja-JP" sz="2100" dirty="0"/>
              <a:t>and handle.</a:t>
            </a:r>
          </a:p>
          <a:p>
            <a:pPr eaLnBrk="1" hangingPunct="1"/>
            <a:r>
              <a:rPr lang="en-US" altLang="ja-JP" sz="2100" dirty="0"/>
              <a:t>(b) If the presentation is long.</a:t>
            </a:r>
          </a:p>
          <a:p>
            <a:pPr eaLnBrk="1" hangingPunct="1"/>
            <a:r>
              <a:rPr lang="en-US" altLang="ja-JP" sz="2100" dirty="0"/>
              <a:t>【</a:t>
            </a:r>
            <a:r>
              <a:rPr lang="ja-JP" altLang="en-US" sz="2100" dirty="0"/>
              <a:t>なし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pPr eaLnBrk="1" hangingPunct="1"/>
            <a:endParaRPr lang="ja-JP" altLang="ja-JP" sz="2100" dirty="0"/>
          </a:p>
        </p:txBody>
      </p:sp>
    </p:spTree>
    <p:extLst>
      <p:ext uri="{BB962C8B-B14F-4D97-AF65-F5344CB8AC3E}">
        <p14:creationId xmlns:p14="http://schemas.microsoft.com/office/powerpoint/2010/main" val="6536204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endParaRPr lang="ja-JP" altLang="en-US" sz="2100" dirty="0"/>
          </a:p>
          <a:p>
            <a:r>
              <a:rPr lang="en-US" altLang="ja-JP" sz="2100" dirty="0"/>
              <a:t>【</a:t>
            </a:r>
            <a:r>
              <a:rPr lang="ja-JP" altLang="en-US" sz="2100" dirty="0"/>
              <a:t>本を実際に見せて，そして手渡す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r>
              <a:rPr lang="en-US" altLang="ja-JP" sz="2100" dirty="0"/>
              <a:t>This is </a:t>
            </a:r>
            <a:r>
              <a:rPr lang="en-US" altLang="ja-JP" sz="2100" dirty="0" err="1"/>
              <a:t>Sanpo-Jojutsu</a:t>
            </a:r>
            <a:r>
              <a:rPr lang="en-US" altLang="ja-JP" sz="2100" dirty="0"/>
              <a:t>.</a:t>
            </a:r>
            <a:endParaRPr lang="ja-JP" altLang="en-US" sz="2100" dirty="0"/>
          </a:p>
          <a:p>
            <a:r>
              <a:rPr lang="en-US" altLang="ja-JP" sz="2100" dirty="0"/>
              <a:t>Please send it </a:t>
            </a:r>
            <a:r>
              <a:rPr lang="en-US" altLang="ja-JP" sz="2100" dirty="0" err="1"/>
              <a:t>arround</a:t>
            </a:r>
            <a:r>
              <a:rPr lang="en-US" altLang="ja-JP" sz="2100" dirty="0"/>
              <a:t>.</a:t>
            </a:r>
          </a:p>
          <a:p>
            <a:r>
              <a:rPr lang="en-US" altLang="ja-JP" sz="2100" dirty="0"/>
              <a:t>and look at this book.</a:t>
            </a:r>
            <a:endParaRPr lang="ja-JP" altLang="en-US" sz="2100" dirty="0"/>
          </a:p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19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13153955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r>
              <a:rPr lang="en-US" altLang="ja-JP" sz="2100" dirty="0"/>
              <a:t>This problem appeared on 3 pages.</a:t>
            </a:r>
            <a:endParaRPr lang="ja-JP" altLang="en-US" sz="2100" dirty="0"/>
          </a:p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20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7591297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This page was edited.</a:t>
            </a:r>
            <a:endParaRPr lang="ja-JP" altLang="en-US" sz="2100" dirty="0"/>
          </a:p>
          <a:p>
            <a:r>
              <a:rPr lang="en-US" altLang="ja-JP" sz="2100" dirty="0"/>
              <a:t>This is Chinese character.</a:t>
            </a:r>
          </a:p>
          <a:p>
            <a:r>
              <a:rPr lang="en-US" altLang="ja-JP" sz="2100" dirty="0"/>
              <a:t>Can you read this sentence?</a:t>
            </a:r>
            <a:endParaRPr lang="ja-JP" altLang="en-US" sz="2100" dirty="0"/>
          </a:p>
          <a:p>
            <a:r>
              <a:rPr lang="ja-JP" altLang="en-US" sz="2100" dirty="0"/>
              <a:t>「・・・」</a:t>
            </a:r>
          </a:p>
          <a:p>
            <a:r>
              <a:rPr lang="en-US" altLang="ja-JP" sz="2100" dirty="0"/>
              <a:t>What your name?</a:t>
            </a:r>
          </a:p>
          <a:p>
            <a:r>
              <a:rPr lang="ja-JP" altLang="en-US" sz="2100" dirty="0"/>
              <a:t>「・・・」</a:t>
            </a:r>
          </a:p>
          <a:p>
            <a:r>
              <a:rPr lang="ja-JP" altLang="en-US" sz="2100" dirty="0"/>
              <a:t>・・・</a:t>
            </a:r>
            <a:r>
              <a:rPr lang="en-US" altLang="ja-JP" sz="2100" dirty="0"/>
              <a:t>san. Please read me this sentence.</a:t>
            </a:r>
          </a:p>
          <a:p>
            <a:r>
              <a:rPr lang="en-US" altLang="ja-JP" sz="2100" dirty="0"/>
              <a:t>Thank you.</a:t>
            </a:r>
          </a:p>
          <a:p>
            <a:r>
              <a:rPr lang="en-US" altLang="ja-JP" sz="2100" dirty="0"/>
              <a:t>Please </a:t>
            </a:r>
            <a:r>
              <a:rPr lang="en-US" altLang="ja-JP" sz="2100" dirty="0" err="1"/>
              <a:t>remenber</a:t>
            </a:r>
            <a:r>
              <a:rPr lang="en-US" altLang="ja-JP" sz="2100" dirty="0"/>
              <a:t> 305 and 682.000.</a:t>
            </a:r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21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42096369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noFill/>
          </a:ln>
        </p:spPr>
        <p:txBody>
          <a:bodyPr/>
          <a:lstStyle/>
          <a:p>
            <a:endParaRPr lang="ja-JP" altLang="en-US" sz="2100" dirty="0"/>
          </a:p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23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10145196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1pPr>
            <a:lvl2pPr marL="804500" indent="-309423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2pPr>
            <a:lvl3pPr marL="1237695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3pPr>
            <a:lvl4pPr marL="1732773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4pPr>
            <a:lvl5pPr marL="2227851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5pPr>
            <a:lvl6pPr marL="2722928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6pPr>
            <a:lvl7pPr marL="3218006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7pPr>
            <a:lvl8pPr marL="3713085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8pPr>
            <a:lvl9pPr marL="4208162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A0DEEAB-5AE3-4871-86A5-A719848BE5D7}" type="slidenum">
              <a:rPr lang="en-US" altLang="ja-JP" smtClean="0">
                <a:ea typeface="ＭＳ Ｐゴシック" pitchFamily="50" charset="-128"/>
              </a:rPr>
              <a:pPr eaLnBrk="1" hangingPunct="1">
                <a:spcBef>
                  <a:spcPct val="0"/>
                </a:spcBef>
              </a:pPr>
              <a:t>24</a:t>
            </a:fld>
            <a:endParaRPr lang="en-US" altLang="ja-JP" dirty="0">
              <a:ea typeface="ＭＳ Ｐゴシック" pitchFamily="50" charset="-128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9700" y="766763"/>
            <a:ext cx="6819900" cy="3836987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/>
          <a:lstStyle/>
          <a:p>
            <a:pPr eaLnBrk="1" hangingPunct="1"/>
            <a:r>
              <a:rPr lang="en-US" altLang="ja-JP" sz="2100" dirty="0"/>
              <a:t>【</a:t>
            </a:r>
            <a:r>
              <a:rPr lang="ja-JP" altLang="en-US" sz="2100" dirty="0"/>
              <a:t>予備的英文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pPr eaLnBrk="1" hangingPunct="1"/>
            <a:r>
              <a:rPr lang="en-US" altLang="ja-JP" sz="2100" dirty="0"/>
              <a:t>There are 30 balls.</a:t>
            </a:r>
          </a:p>
          <a:p>
            <a:pPr eaLnBrk="1" hangingPunct="1"/>
            <a:r>
              <a:rPr lang="en-US" altLang="ja-JP" sz="2100" dirty="0"/>
              <a:t>The center of each ball is the middle point of each edge in an icosahedron.</a:t>
            </a:r>
          </a:p>
          <a:p>
            <a:pPr eaLnBrk="1" hangingPunct="1"/>
            <a:r>
              <a:rPr lang="en-US" altLang="ja-JP" sz="2100" dirty="0"/>
              <a:t>Another </a:t>
            </a:r>
          </a:p>
          <a:p>
            <a:pPr eaLnBrk="1" hangingPunct="1"/>
            <a:r>
              <a:rPr lang="en-US" altLang="ja-JP" sz="2100" dirty="0"/>
              <a:t>The center of each ball is the middle point of each edge in a dodecahedron.</a:t>
            </a:r>
          </a:p>
          <a:p>
            <a:pPr eaLnBrk="1" hangingPunct="1"/>
            <a:r>
              <a:rPr lang="en-US" altLang="ja-JP" sz="2100" dirty="0"/>
              <a:t>Because icosahedron and dodecahedron are dual to each other.  </a:t>
            </a:r>
          </a:p>
          <a:p>
            <a:pPr eaLnBrk="1" hangingPunct="1"/>
            <a:endParaRPr lang="ja-JP" altLang="ja-JP" sz="2100" dirty="0"/>
          </a:p>
        </p:txBody>
      </p:sp>
    </p:spTree>
    <p:extLst>
      <p:ext uri="{BB962C8B-B14F-4D97-AF65-F5344CB8AC3E}">
        <p14:creationId xmlns:p14="http://schemas.microsoft.com/office/powerpoint/2010/main" val="1403376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1pPr>
            <a:lvl2pPr marL="804500" indent="-309423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2pPr>
            <a:lvl3pPr marL="1237695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3pPr>
            <a:lvl4pPr marL="1732773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4pPr>
            <a:lvl5pPr marL="2227851" indent="-24753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5pPr>
            <a:lvl6pPr marL="2722928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6pPr>
            <a:lvl7pPr marL="3218006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7pPr>
            <a:lvl8pPr marL="3713085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8pPr>
            <a:lvl9pPr marL="4208162" indent="-24753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A64B76E-E4D7-4267-A209-8DABBFF5C7F2}" type="slidenum">
              <a:rPr lang="en-US" altLang="ja-JP" smtClean="0">
                <a:ea typeface="ＭＳ Ｐゴシック" pitchFamily="50" charset="-128"/>
              </a:rPr>
              <a:pPr eaLnBrk="1" hangingPunct="1">
                <a:spcBef>
                  <a:spcPct val="0"/>
                </a:spcBef>
              </a:pPr>
              <a:t>25</a:t>
            </a:fld>
            <a:endParaRPr lang="en-US" altLang="ja-JP" dirty="0">
              <a:ea typeface="ＭＳ Ｐゴシック" pitchFamily="50" charset="-128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9700" y="766763"/>
            <a:ext cx="6819900" cy="3836987"/>
          </a:xfrm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US" altLang="ja-JP" sz="2100" dirty="0"/>
              <a:t>You find a regular decagon.</a:t>
            </a:r>
          </a:p>
          <a:p>
            <a:pPr eaLnBrk="1" hangingPunct="1"/>
            <a:r>
              <a:rPr lang="en-US" altLang="ja-JP" sz="2100" dirty="0"/>
              <a:t>And additional lines.</a:t>
            </a:r>
          </a:p>
          <a:p>
            <a:pPr eaLnBrk="1" hangingPunct="1"/>
            <a:r>
              <a:rPr lang="en-US" altLang="ja-JP" sz="2100" dirty="0"/>
              <a:t>You find a regular pentagon.</a:t>
            </a:r>
          </a:p>
          <a:p>
            <a:pPr eaLnBrk="1" hangingPunct="1"/>
            <a:r>
              <a:rPr lang="en-US" altLang="ja-JP" sz="2100" dirty="0"/>
              <a:t>Therefore, </a:t>
            </a:r>
          </a:p>
          <a:p>
            <a:pPr eaLnBrk="1" hangingPunct="1"/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</a:p>
          <a:p>
            <a:pPr eaLnBrk="1" hangingPunct="1"/>
            <a:endParaRPr lang="ja-JP" altLang="ja-JP" sz="2100" dirty="0"/>
          </a:p>
        </p:txBody>
      </p:sp>
    </p:spTree>
    <p:extLst>
      <p:ext uri="{BB962C8B-B14F-4D97-AF65-F5344CB8AC3E}">
        <p14:creationId xmlns:p14="http://schemas.microsoft.com/office/powerpoint/2010/main" val="34317849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noFill/>
          </a:ln>
        </p:spPr>
        <p:txBody>
          <a:bodyPr/>
          <a:lstStyle/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26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28931307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noFill/>
          </a:ln>
        </p:spPr>
        <p:txBody>
          <a:bodyPr/>
          <a:lstStyle/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27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56590138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This is a big ball picture.</a:t>
            </a:r>
          </a:p>
          <a:p>
            <a:r>
              <a:rPr lang="en-US" altLang="ja-JP" sz="2100" dirty="0"/>
              <a:t>It’s the Planetarium of Nagoya City Science Museum.</a:t>
            </a:r>
          </a:p>
          <a:p>
            <a:r>
              <a:rPr lang="en-US" altLang="ja-JP" sz="2100" dirty="0"/>
              <a:t>The dome has a diameter of 35 m.</a:t>
            </a:r>
          </a:p>
          <a:p>
            <a:r>
              <a:rPr lang="en-US" altLang="ja-JP" sz="2100" dirty="0"/>
              <a:t>20/35 = 60 %</a:t>
            </a:r>
          </a:p>
          <a:p>
            <a:r>
              <a:rPr lang="en-US" altLang="ja-JP" sz="2100" dirty="0"/>
              <a:t>The Model’s diameter is 60% of this planetarium. </a:t>
            </a:r>
          </a:p>
          <a:p>
            <a:r>
              <a:rPr lang="en-US" altLang="ja-JP" sz="2100" dirty="0"/>
              <a:t>Look at the size of humans.</a:t>
            </a:r>
          </a:p>
          <a:p>
            <a:endParaRPr lang="en-US" altLang="ja-JP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28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19493804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noFill/>
          </a:ln>
        </p:spPr>
        <p:txBody>
          <a:bodyPr/>
          <a:lstStyle/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29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70799891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r>
              <a:rPr lang="en-US" altLang="ja-JP" sz="2100" dirty="0"/>
              <a:t>Continue.</a:t>
            </a:r>
            <a:endParaRPr lang="ja-JP" altLang="en-US" sz="2100" dirty="0"/>
          </a:p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30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191457014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  <a:endParaRPr lang="ja-JP" altLang="en-US" sz="2100" dirty="0"/>
          </a:p>
          <a:p>
            <a:r>
              <a:rPr lang="en-US" altLang="ja-JP" sz="2100" dirty="0"/>
              <a:t>In the Edo period.</a:t>
            </a:r>
          </a:p>
          <a:p>
            <a:endParaRPr lang="en-US" altLang="ja-JP" sz="2100" dirty="0"/>
          </a:p>
          <a:p>
            <a:r>
              <a:rPr lang="en-US" altLang="ja-JP" sz="2100" dirty="0"/>
              <a:t>【</a:t>
            </a:r>
            <a:r>
              <a:rPr lang="ja-JP" altLang="en-US" sz="2100" dirty="0"/>
              <a:t>ママ</a:t>
            </a:r>
            <a:r>
              <a:rPr lang="en-US" altLang="ja-JP" sz="2100" dirty="0"/>
              <a:t>】</a:t>
            </a:r>
          </a:p>
          <a:p>
            <a:r>
              <a:rPr lang="en-US" altLang="ja-JP" sz="2100" dirty="0"/>
              <a:t>  Numerator</a:t>
            </a:r>
          </a:p>
          <a:p>
            <a:r>
              <a:rPr lang="en-US" altLang="ja-JP" sz="2100" dirty="0"/>
              <a:t>--------------- </a:t>
            </a:r>
          </a:p>
          <a:p>
            <a:r>
              <a:rPr lang="en-US" altLang="ja-JP" sz="2100" dirty="0"/>
              <a:t> Denominator</a:t>
            </a:r>
          </a:p>
          <a:p>
            <a:endParaRPr lang="ja-JP" altLang="en-US" sz="2100" dirty="0"/>
          </a:p>
          <a:p>
            <a:r>
              <a:rPr lang="en-US" altLang="ja-JP" sz="2100" dirty="0"/>
              <a:t>And calculate. </a:t>
            </a:r>
          </a:p>
          <a:p>
            <a:r>
              <a:rPr lang="en-US" altLang="ja-JP" sz="2100" dirty="0"/>
              <a:t>We get this approximation.</a:t>
            </a:r>
          </a:p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31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80962448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noFill/>
          </a:ln>
        </p:spPr>
        <p:txBody>
          <a:bodyPr/>
          <a:lstStyle/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32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739511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>
          <a:xfrm>
            <a:off x="139700" y="766763"/>
            <a:ext cx="6819900" cy="3836987"/>
          </a:xfrm>
        </p:spPr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ln>
            <a:noFill/>
          </a:ln>
        </p:spPr>
        <p:txBody>
          <a:bodyPr/>
          <a:lstStyle/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33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71911696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>
          <a:xfrm>
            <a:off x="920169" y="4822473"/>
            <a:ext cx="5206154" cy="4605576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altLang="ja-JP" sz="2100" dirty="0"/>
              <a:t>This picture is the wall paper of the first page.</a:t>
            </a:r>
          </a:p>
          <a:p>
            <a:endParaRPr lang="ja-JP" altLang="en-US" sz="2100" dirty="0"/>
          </a:p>
          <a:p>
            <a:endParaRPr lang="ja-JP" altLang="en-US" sz="2100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36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58462862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37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86710395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43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8397846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48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42000410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49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84213946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50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98916754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51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25895181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52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57155486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53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77851576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54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89707976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55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17278586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D6A5E22-5C83-418E-9E9E-64CDCB21A580}" type="slidenum">
              <a:rPr lang="en-US" altLang="ja-JP" smtClean="0"/>
              <a:pPr>
                <a:defRPr/>
              </a:pPr>
              <a:t>56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85928938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1pPr>
            <a:lvl2pPr marL="776584" indent="-298686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2pPr>
            <a:lvl3pPr marL="1194747" indent="-23894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3pPr>
            <a:lvl4pPr marL="1672646" indent="-23894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4pPr>
            <a:lvl5pPr marL="2150545" indent="-23894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5pPr>
            <a:lvl6pPr marL="2628442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6pPr>
            <a:lvl7pPr marL="3106341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7pPr>
            <a:lvl8pPr marL="3584241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8pPr>
            <a:lvl9pPr marL="4062139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A0DEEAB-5AE3-4871-86A5-A719848BE5D7}" type="slidenum">
              <a:rPr lang="en-US" altLang="ja-JP" smtClean="0">
                <a:ea typeface="ＭＳ Ｐゴシック" pitchFamily="50" charset="-128"/>
              </a:rPr>
              <a:pPr eaLnBrk="1" hangingPunct="1">
                <a:spcBef>
                  <a:spcPct val="0"/>
                </a:spcBef>
              </a:pPr>
              <a:t>59</a:t>
            </a:fld>
            <a:endParaRPr lang="en-US" altLang="ja-JP" dirty="0">
              <a:ea typeface="ＭＳ Ｐゴシック" pitchFamily="50" charset="-128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8113" y="739775"/>
            <a:ext cx="6581775" cy="3702050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/>
          <a:lstStyle/>
          <a:p>
            <a:pPr eaLnBrk="1" hangingPunct="1"/>
            <a:r>
              <a:rPr lang="en-US" altLang="ja-JP" sz="2000" dirty="0"/>
              <a:t>【</a:t>
            </a:r>
            <a:r>
              <a:rPr lang="ja-JP" altLang="en-US" sz="2000" dirty="0"/>
              <a:t>予備的英文</a:t>
            </a:r>
            <a:r>
              <a:rPr lang="en-US" altLang="ja-JP" sz="2000" dirty="0"/>
              <a:t>】</a:t>
            </a:r>
            <a:endParaRPr lang="ja-JP" altLang="en-US" sz="2000" dirty="0"/>
          </a:p>
          <a:p>
            <a:pPr eaLnBrk="1" hangingPunct="1"/>
            <a:r>
              <a:rPr lang="en-US" altLang="ja-JP" sz="2000" dirty="0"/>
              <a:t>There are 30 balls.</a:t>
            </a:r>
          </a:p>
          <a:p>
            <a:pPr eaLnBrk="1" hangingPunct="1"/>
            <a:r>
              <a:rPr lang="en-US" altLang="ja-JP" sz="2000" dirty="0"/>
              <a:t>The center of each ball is the middle point of each edge in an icosahedron.</a:t>
            </a:r>
          </a:p>
          <a:p>
            <a:pPr eaLnBrk="1" hangingPunct="1"/>
            <a:r>
              <a:rPr lang="en-US" altLang="ja-JP" sz="2000" dirty="0"/>
              <a:t>Another </a:t>
            </a:r>
          </a:p>
          <a:p>
            <a:pPr eaLnBrk="1" hangingPunct="1"/>
            <a:r>
              <a:rPr lang="en-US" altLang="ja-JP" sz="2000" dirty="0"/>
              <a:t>The center of each ball is the middle point of each edge in a dodecahedron.</a:t>
            </a:r>
          </a:p>
          <a:p>
            <a:pPr eaLnBrk="1" hangingPunct="1"/>
            <a:r>
              <a:rPr lang="en-US" altLang="ja-JP" sz="2000" dirty="0"/>
              <a:t>Because icosahedron and dodecahedron are dual to each other.  </a:t>
            </a:r>
          </a:p>
          <a:p>
            <a:pPr eaLnBrk="1" hangingPunct="1"/>
            <a:endParaRPr lang="ja-JP" altLang="ja-JP" sz="2000" dirty="0"/>
          </a:p>
        </p:txBody>
      </p:sp>
    </p:spTree>
    <p:extLst>
      <p:ext uri="{BB962C8B-B14F-4D97-AF65-F5344CB8AC3E}">
        <p14:creationId xmlns:p14="http://schemas.microsoft.com/office/powerpoint/2010/main" val="14033762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6CD73B-6B3D-D19A-592A-CFB6C4900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A0DABC8C-A9D2-73E6-1BFA-8535C83606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1pPr>
            <a:lvl2pPr marL="776584" indent="-298686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2pPr>
            <a:lvl3pPr marL="1194747" indent="-23894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3pPr>
            <a:lvl4pPr marL="1672646" indent="-23894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4pPr>
            <a:lvl5pPr marL="2150545" indent="-23894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5pPr>
            <a:lvl6pPr marL="2628442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6pPr>
            <a:lvl7pPr marL="3106341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7pPr>
            <a:lvl8pPr marL="3584241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8pPr>
            <a:lvl9pPr marL="4062139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A0DEEAB-5AE3-4871-86A5-A719848BE5D7}" type="slidenum">
              <a:rPr lang="en-US" altLang="ja-JP" smtClean="0">
                <a:ea typeface="ＭＳ Ｐゴシック" pitchFamily="50" charset="-128"/>
              </a:rPr>
              <a:pPr eaLnBrk="1" hangingPunct="1">
                <a:spcBef>
                  <a:spcPct val="0"/>
                </a:spcBef>
              </a:pPr>
              <a:t>60</a:t>
            </a:fld>
            <a:endParaRPr lang="en-US" altLang="ja-JP" dirty="0">
              <a:ea typeface="ＭＳ Ｐゴシック" pitchFamily="50" charset="-128"/>
            </a:endParaRPr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A2B63376-B8EB-CE88-F025-D019D106559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8113" y="739775"/>
            <a:ext cx="6581775" cy="3702050"/>
          </a:xfrm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EE866FA2-79A0-5265-214B-7734F659CD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/>
          <a:lstStyle/>
          <a:p>
            <a:pPr eaLnBrk="1" hangingPunct="1"/>
            <a:r>
              <a:rPr lang="en-US" altLang="ja-JP" sz="2000" dirty="0"/>
              <a:t>【</a:t>
            </a:r>
            <a:r>
              <a:rPr lang="ja-JP" altLang="en-US" sz="2000" dirty="0"/>
              <a:t>予備的英文</a:t>
            </a:r>
            <a:r>
              <a:rPr lang="en-US" altLang="ja-JP" sz="2000" dirty="0"/>
              <a:t>】</a:t>
            </a:r>
            <a:endParaRPr lang="ja-JP" altLang="en-US" sz="2000" dirty="0"/>
          </a:p>
          <a:p>
            <a:pPr eaLnBrk="1" hangingPunct="1"/>
            <a:r>
              <a:rPr lang="en-US" altLang="ja-JP" sz="2000" dirty="0"/>
              <a:t>There are 30 balls.</a:t>
            </a:r>
          </a:p>
          <a:p>
            <a:pPr eaLnBrk="1" hangingPunct="1"/>
            <a:r>
              <a:rPr lang="en-US" altLang="ja-JP" sz="2000" dirty="0"/>
              <a:t>The center of each ball is the middle point of each edge in an icosahedron.</a:t>
            </a:r>
          </a:p>
          <a:p>
            <a:pPr eaLnBrk="1" hangingPunct="1"/>
            <a:r>
              <a:rPr lang="en-US" altLang="ja-JP" sz="2000" dirty="0"/>
              <a:t>Another </a:t>
            </a:r>
          </a:p>
          <a:p>
            <a:pPr eaLnBrk="1" hangingPunct="1"/>
            <a:r>
              <a:rPr lang="en-US" altLang="ja-JP" sz="2000" dirty="0"/>
              <a:t>The center of each ball is the middle point of each edge in a dodecahedron.</a:t>
            </a:r>
          </a:p>
          <a:p>
            <a:pPr eaLnBrk="1" hangingPunct="1"/>
            <a:r>
              <a:rPr lang="en-US" altLang="ja-JP" sz="2000" dirty="0"/>
              <a:t>Because icosahedron and dodecahedron are dual to each other.  </a:t>
            </a:r>
          </a:p>
          <a:p>
            <a:pPr eaLnBrk="1" hangingPunct="1"/>
            <a:endParaRPr lang="ja-JP" altLang="ja-JP" sz="2000" dirty="0"/>
          </a:p>
        </p:txBody>
      </p:sp>
    </p:spTree>
    <p:extLst>
      <p:ext uri="{BB962C8B-B14F-4D97-AF65-F5344CB8AC3E}">
        <p14:creationId xmlns:p14="http://schemas.microsoft.com/office/powerpoint/2010/main" val="84094647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F4BEB-EAA8-9A45-6F62-08385E58C8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002D060D-97EB-2DE3-8426-741FEA0570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1pPr>
            <a:lvl2pPr marL="776584" indent="-298686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2pPr>
            <a:lvl3pPr marL="1194747" indent="-23894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3pPr>
            <a:lvl4pPr marL="1672646" indent="-23894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4pPr>
            <a:lvl5pPr marL="2150545" indent="-238949" eaLnBrk="0" hangingPunct="0">
              <a:spcBef>
                <a:spcPct val="30000"/>
              </a:spcBef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5pPr>
            <a:lvl6pPr marL="2628442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6pPr>
            <a:lvl7pPr marL="3106341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7pPr>
            <a:lvl8pPr marL="3584241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8pPr>
            <a:lvl9pPr marL="4062139" indent="-238949" eaLnBrk="0" fontAlgn="base" hangingPunct="0">
              <a:spcBef>
                <a:spcPct val="30000"/>
              </a:spcBef>
              <a:spcAft>
                <a:spcPct val="0"/>
              </a:spcAft>
              <a:defRPr kumimoji="1" sz="1400">
                <a:solidFill>
                  <a:schemeClr val="tx1"/>
                </a:solidFill>
                <a:latin typeface="Times New Roman" pitchFamily="18" charset="0"/>
                <a:ea typeface="ＭＳ Ｐ明朝" pitchFamily="18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A0DEEAB-5AE3-4871-86A5-A719848BE5D7}" type="slidenum">
              <a:rPr lang="en-US" altLang="ja-JP" smtClean="0">
                <a:ea typeface="ＭＳ Ｐゴシック" pitchFamily="50" charset="-128"/>
              </a:rPr>
              <a:pPr eaLnBrk="1" hangingPunct="1">
                <a:spcBef>
                  <a:spcPct val="0"/>
                </a:spcBef>
              </a:pPr>
              <a:t>61</a:t>
            </a:fld>
            <a:endParaRPr lang="en-US" altLang="ja-JP" dirty="0">
              <a:ea typeface="ＭＳ Ｐゴシック" pitchFamily="50" charset="-128"/>
            </a:endParaRPr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E7B2C650-5DF1-E7ED-1001-442560FB30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8113" y="739775"/>
            <a:ext cx="6581775" cy="3702050"/>
          </a:xfrm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6B749DBB-6AFD-BC11-4E5C-AECECA0E60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/>
          <a:lstStyle/>
          <a:p>
            <a:pPr eaLnBrk="1" hangingPunct="1"/>
            <a:r>
              <a:rPr lang="en-US" altLang="ja-JP" sz="2000" dirty="0"/>
              <a:t>【</a:t>
            </a:r>
            <a:r>
              <a:rPr lang="ja-JP" altLang="en-US" sz="2000" dirty="0"/>
              <a:t>予備的英文</a:t>
            </a:r>
            <a:r>
              <a:rPr lang="en-US" altLang="ja-JP" sz="2000" dirty="0"/>
              <a:t>】</a:t>
            </a:r>
            <a:endParaRPr lang="ja-JP" altLang="en-US" sz="2000" dirty="0"/>
          </a:p>
          <a:p>
            <a:pPr eaLnBrk="1" hangingPunct="1"/>
            <a:r>
              <a:rPr lang="en-US" altLang="ja-JP" sz="2000" dirty="0"/>
              <a:t>There are 30 balls.</a:t>
            </a:r>
          </a:p>
          <a:p>
            <a:pPr eaLnBrk="1" hangingPunct="1"/>
            <a:r>
              <a:rPr lang="en-US" altLang="ja-JP" sz="2000" dirty="0"/>
              <a:t>The center of each ball is the middle point of each edge in an icosahedron.</a:t>
            </a:r>
          </a:p>
          <a:p>
            <a:pPr eaLnBrk="1" hangingPunct="1"/>
            <a:r>
              <a:rPr lang="en-US" altLang="ja-JP" sz="2000" dirty="0"/>
              <a:t>Another </a:t>
            </a:r>
          </a:p>
          <a:p>
            <a:pPr eaLnBrk="1" hangingPunct="1"/>
            <a:r>
              <a:rPr lang="en-US" altLang="ja-JP" sz="2000" dirty="0"/>
              <a:t>The center of each ball is the middle point of each edge in a dodecahedron.</a:t>
            </a:r>
          </a:p>
          <a:p>
            <a:pPr eaLnBrk="1" hangingPunct="1"/>
            <a:r>
              <a:rPr lang="en-US" altLang="ja-JP" sz="2000" dirty="0"/>
              <a:t>Because icosahedron and dodecahedron are dual to each other.  </a:t>
            </a:r>
          </a:p>
          <a:p>
            <a:pPr eaLnBrk="1" hangingPunct="1"/>
            <a:endParaRPr lang="ja-JP" altLang="ja-JP" sz="2000" dirty="0"/>
          </a:p>
        </p:txBody>
      </p:sp>
    </p:spTree>
    <p:extLst>
      <p:ext uri="{BB962C8B-B14F-4D97-AF65-F5344CB8AC3E}">
        <p14:creationId xmlns:p14="http://schemas.microsoft.com/office/powerpoint/2010/main" val="2888494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サブタイトル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ja-JP" altLang="en-US"/>
              <a:t>マスター サブタイトルの書式設定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6E97D3-8FC1-4B0C-87CF-267ED35F18FC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002863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505970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4ED62D-5EB9-4935-B340-D0F31183B493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192420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half" idx="1"/>
          </p:nvPr>
        </p:nvSpPr>
        <p:spPr>
          <a:xfrm>
            <a:off x="457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4648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B6B516-7E56-468D-B6BF-82A33AE37393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119425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5" name="テキス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7" name="日付プレースホルダー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8" name="フッター プレースホルダー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9" name="スライド番号プレースホルダー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6B4856-8CD8-4D55-AE79-59DA73437B72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648365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4" name="フッター プレースホルダー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57AB95-F5F0-4455-BCA5-1EFD501D0D14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533762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付プレースホルダー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3" name="フッター プレースホルダー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73A4F9-2916-47E3-B17A-9EAEA380B782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789965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&#10;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457202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457202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8B8004-BB58-4B57-A1CC-7CF6640EBBB8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890795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図プレースホルダー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テキスト プレースホルダー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ja-JP" altLang="en-US"/>
              <a:t>マスター テキストの書式設定</a:t>
            </a:r>
          </a:p>
        </p:txBody>
      </p:sp>
      <p:sp>
        <p:nvSpPr>
          <p:cNvPr id="5" name="日付プレースホルダー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AB9D73-81DF-477F-920C-4DA2BD9591E0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112866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427C3B-FDC0-4DC6-BF0F-9A12D40FB9A7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699435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縦書きタイトル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縦書きテキスト プレースホルダー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C26850-1362-453D-B2E1-8C4BE2F9BA14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689245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fourObj">
  <p:cSld name="タイトルと 4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 sz="quarter"/>
          </p:nvPr>
        </p:nvSpPr>
        <p:spPr>
          <a:xfrm>
            <a:off x="609600" y="228600"/>
            <a:ext cx="7772400" cy="857250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sz="quarter" idx="1"/>
          </p:nvPr>
        </p:nvSpPr>
        <p:spPr>
          <a:xfrm>
            <a:off x="838200" y="1428750"/>
            <a:ext cx="3810000" cy="1485900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4" name="コンテンツ プレースホルダー 3"/>
          <p:cNvSpPr>
            <a:spLocks noGrp="1"/>
          </p:cNvSpPr>
          <p:nvPr>
            <p:ph sz="quarter" idx="2"/>
          </p:nvPr>
        </p:nvSpPr>
        <p:spPr>
          <a:xfrm>
            <a:off x="4800600" y="1428750"/>
            <a:ext cx="3810000" cy="1485900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5" name="コンテンツ プレースホルダー 4"/>
          <p:cNvSpPr>
            <a:spLocks noGrp="1"/>
          </p:cNvSpPr>
          <p:nvPr>
            <p:ph sz="quarter" idx="3"/>
          </p:nvPr>
        </p:nvSpPr>
        <p:spPr>
          <a:xfrm>
            <a:off x="838200" y="3028950"/>
            <a:ext cx="3810000" cy="1485900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6" name="コンテンツ プレースホルダー 5"/>
          <p:cNvSpPr>
            <a:spLocks noGrp="1"/>
          </p:cNvSpPr>
          <p:nvPr>
            <p:ph sz="quarter" idx="4"/>
          </p:nvPr>
        </p:nvSpPr>
        <p:spPr>
          <a:xfrm>
            <a:off x="4800600" y="3028950"/>
            <a:ext cx="3810000" cy="1485900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</a:p>
        </p:txBody>
      </p:sp>
      <p:sp>
        <p:nvSpPr>
          <p:cNvPr id="7" name="日付プレースホルダー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ja-JP"/>
          </a:p>
        </p:txBody>
      </p:sp>
      <p:sp>
        <p:nvSpPr>
          <p:cNvPr id="8" name="フッター プレースホルダー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9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D8F18-7BC6-46DF-B9F7-D339C0719C42}" type="slidenum">
              <a:rPr lang="en-US" altLang="ja-JP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701445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プレースホルダー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ja-JP" altLang="en-US"/>
              <a:t>マスター タイトルの書式設定</a:t>
            </a:r>
          </a:p>
        </p:txBody>
      </p:sp>
      <p:sp>
        <p:nvSpPr>
          <p:cNvPr id="3" name="テキスト プレースホルダー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4" name="日付プレースホルダー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ja-JP"/>
          </a:p>
        </p:txBody>
      </p:sp>
      <p:sp>
        <p:nvSpPr>
          <p:cNvPr id="5" name="フッター プレースホルダー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ED48855-624A-42A5-BD6C-FF3B079B30E8}" type="slidenum">
              <a:rPr lang="en-US" altLang="ja-JP" smtClean="0"/>
              <a:pPr>
                <a:defRPr/>
              </a:pPr>
              <a:t>‹#›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809384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3" r:id="rId2"/>
    <p:sldLayoutId id="2147483954" r:id="rId3"/>
    <p:sldLayoutId id="2147483955" r:id="rId4"/>
    <p:sldLayoutId id="2147483956" r:id="rId5"/>
    <p:sldLayoutId id="2147483957" r:id="rId6"/>
    <p:sldLayoutId id="2147483958" r:id="rId7"/>
    <p:sldLayoutId id="2147483959" r:id="rId8"/>
    <p:sldLayoutId id="2147483960" r:id="rId9"/>
    <p:sldLayoutId id="2147483961" r:id="rId10"/>
    <p:sldLayoutId id="2147483962" r:id="rId11"/>
    <p:sldLayoutId id="2147483963" r:id="rId12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3.jpeg"/><Relationship Id="rId7" Type="http://schemas.openxmlformats.org/officeDocument/2006/relationships/oleObject" Target="../embeddings/oleObject2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1.bin"/><Relationship Id="rId4" Type="http://schemas.microsoft.com/office/2007/relationships/hdphoto" Target="../media/hdphoto1.wdp"/><Relationship Id="rId9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7.jpeg"/><Relationship Id="rId7" Type="http://schemas.openxmlformats.org/officeDocument/2006/relationships/oleObject" Target="../embeddings/oleObject4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oleObject" Target="../embeddings/oleObject3.bin"/><Relationship Id="rId10" Type="http://schemas.openxmlformats.org/officeDocument/2006/relationships/image" Target="../media/image10.wmf"/><Relationship Id="rId4" Type="http://schemas.microsoft.com/office/2007/relationships/hdphoto" Target="../media/hdphoto2.wdp"/><Relationship Id="rId9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../index.html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6.wmf"/><Relationship Id="rId5" Type="http://schemas.openxmlformats.org/officeDocument/2006/relationships/oleObject" Target="../embeddings/oleObject7.bin"/><Relationship Id="rId4" Type="http://schemas.microsoft.com/office/2007/relationships/hdphoto" Target="../media/hdphoto4.wdp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13" Type="http://schemas.openxmlformats.org/officeDocument/2006/relationships/oleObject" Target="../embeddings/oleObject12.bin"/><Relationship Id="rId3" Type="http://schemas.openxmlformats.org/officeDocument/2006/relationships/image" Target="../media/image37.jpeg"/><Relationship Id="rId7" Type="http://schemas.openxmlformats.org/officeDocument/2006/relationships/image" Target="../media/image39.wmf"/><Relationship Id="rId12" Type="http://schemas.openxmlformats.org/officeDocument/2006/relationships/image" Target="../media/image42.wm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6" Type="http://schemas.openxmlformats.org/officeDocument/2006/relationships/oleObject" Target="../embeddings/oleObject9.bin"/><Relationship Id="rId11" Type="http://schemas.openxmlformats.org/officeDocument/2006/relationships/oleObject" Target="../embeddings/oleObject11.bin"/><Relationship Id="rId5" Type="http://schemas.openxmlformats.org/officeDocument/2006/relationships/image" Target="../media/image38.wmf"/><Relationship Id="rId10" Type="http://schemas.openxmlformats.org/officeDocument/2006/relationships/image" Target="../media/image41.emf"/><Relationship Id="rId4" Type="http://schemas.openxmlformats.org/officeDocument/2006/relationships/oleObject" Target="../embeddings/oleObject8.bin"/><Relationship Id="rId9" Type="http://schemas.openxmlformats.org/officeDocument/2006/relationships/image" Target="../media/image40.wmf"/><Relationship Id="rId14" Type="http://schemas.openxmlformats.org/officeDocument/2006/relationships/image" Target="../media/image43.w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13" Type="http://schemas.openxmlformats.org/officeDocument/2006/relationships/oleObject" Target="../embeddings/oleObject18.bin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5.bin"/><Relationship Id="rId12" Type="http://schemas.openxmlformats.org/officeDocument/2006/relationships/image" Target="../media/image48.wmf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50.wm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5.wmf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4.bin"/><Relationship Id="rId15" Type="http://schemas.openxmlformats.org/officeDocument/2006/relationships/oleObject" Target="../embeddings/oleObject19.bin"/><Relationship Id="rId10" Type="http://schemas.openxmlformats.org/officeDocument/2006/relationships/image" Target="../media/image47.wmf"/><Relationship Id="rId4" Type="http://schemas.openxmlformats.org/officeDocument/2006/relationships/image" Target="../media/image44.wmf"/><Relationship Id="rId9" Type="http://schemas.openxmlformats.org/officeDocument/2006/relationships/oleObject" Target="../embeddings/oleObject16.bin"/><Relationship Id="rId14" Type="http://schemas.openxmlformats.org/officeDocument/2006/relationships/image" Target="../media/image49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13" Type="http://schemas.openxmlformats.org/officeDocument/2006/relationships/oleObject" Target="../embeddings/oleObject25.bin"/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2.bin"/><Relationship Id="rId12" Type="http://schemas.openxmlformats.org/officeDocument/2006/relationships/image" Target="../media/image56.wm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3.wmf"/><Relationship Id="rId11" Type="http://schemas.openxmlformats.org/officeDocument/2006/relationships/oleObject" Target="../embeddings/oleObject24.bin"/><Relationship Id="rId5" Type="http://schemas.openxmlformats.org/officeDocument/2006/relationships/oleObject" Target="../embeddings/oleObject21.bin"/><Relationship Id="rId10" Type="http://schemas.openxmlformats.org/officeDocument/2006/relationships/image" Target="../media/image55.wmf"/><Relationship Id="rId4" Type="http://schemas.openxmlformats.org/officeDocument/2006/relationships/image" Target="../media/image52.wmf"/><Relationship Id="rId9" Type="http://schemas.openxmlformats.org/officeDocument/2006/relationships/oleObject" Target="../embeddings/oleObject23.bin"/><Relationship Id="rId14" Type="http://schemas.openxmlformats.org/officeDocument/2006/relationships/image" Target="../media/image57.w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wmf"/><Relationship Id="rId3" Type="http://schemas.openxmlformats.org/officeDocument/2006/relationships/oleObject" Target="../embeddings/oleObject26.bin"/><Relationship Id="rId7" Type="http://schemas.openxmlformats.org/officeDocument/2006/relationships/oleObject" Target="../embeddings/oleObject28.bin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9.wmf"/><Relationship Id="rId5" Type="http://schemas.openxmlformats.org/officeDocument/2006/relationships/oleObject" Target="../embeddings/oleObject27.bin"/><Relationship Id="rId10" Type="http://schemas.openxmlformats.org/officeDocument/2006/relationships/image" Target="../media/image61.wmf"/><Relationship Id="rId4" Type="http://schemas.openxmlformats.org/officeDocument/2006/relationships/image" Target="../media/image58.wmf"/><Relationship Id="rId9" Type="http://schemas.openxmlformats.org/officeDocument/2006/relationships/oleObject" Target="../embeddings/oleObject29.bin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3" Type="http://schemas.openxmlformats.org/officeDocument/2006/relationships/oleObject" Target="../embeddings/oleObject30.bin"/><Relationship Id="rId7" Type="http://schemas.openxmlformats.org/officeDocument/2006/relationships/oleObject" Target="../embeddings/oleObject32.bin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3.wmf"/><Relationship Id="rId5" Type="http://schemas.openxmlformats.org/officeDocument/2006/relationships/oleObject" Target="../embeddings/oleObject31.bin"/><Relationship Id="rId10" Type="http://schemas.openxmlformats.org/officeDocument/2006/relationships/image" Target="../media/image65.wmf"/><Relationship Id="rId4" Type="http://schemas.openxmlformats.org/officeDocument/2006/relationships/image" Target="../media/image62.wmf"/><Relationship Id="rId9" Type="http://schemas.openxmlformats.org/officeDocument/2006/relationships/oleObject" Target="../embeddings/oleObject33.bin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8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jp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gif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5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7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9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3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5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7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7" Type="http://schemas.openxmlformats.org/officeDocument/2006/relationships/hyperlink" Target="../index.html" TargetMode="Externa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E:\HP_BOX\ballstructure\ballstructure\WB_MakingB.htm" TargetMode="External"/><Relationship Id="rId5" Type="http://schemas.openxmlformats.org/officeDocument/2006/relationships/hyperlink" Target="https://horibe.jp/" TargetMode="External"/><Relationship Id="rId4" Type="http://schemas.openxmlformats.org/officeDocument/2006/relationships/image" Target="../media/image99.jpe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3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6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../Movie/MeiwaFuzokuChu.mp4" TargetMode="External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 descr="Rectangle: Click to edit Master text styles&#10;Second level&#10;Third level&#10;Fourth level&#10;Fifth level"/>
          <p:cNvSpPr txBox="1">
            <a:spLocks noChangeArrowheads="1"/>
          </p:cNvSpPr>
          <p:nvPr/>
        </p:nvSpPr>
        <p:spPr bwMode="auto">
          <a:xfrm>
            <a:off x="7151915" y="175189"/>
            <a:ext cx="1876940" cy="369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ja-JP" altLang="en-US" sz="1800" dirty="0">
                <a:solidFill>
                  <a:schemeClr val="tx1"/>
                </a:solidFill>
                <a:latin typeface="+mn-ea"/>
              </a:rPr>
              <a:t>２０２６／６／１１</a:t>
            </a:r>
            <a:endParaRPr lang="ja-JP" altLang="en-US" sz="2000" dirty="0">
              <a:solidFill>
                <a:schemeClr val="tx1"/>
              </a:solidFill>
              <a:latin typeface="+mn-ea"/>
            </a:endParaRPr>
          </a:p>
        </p:txBody>
      </p:sp>
      <p:sp>
        <p:nvSpPr>
          <p:cNvPr id="7" name="Rectangle 3" descr="Rectangle: Click to edit Master text styles&#10;Second level&#10;Third level&#10;Fourth level&#10;Fifth level"/>
          <p:cNvSpPr txBox="1">
            <a:spLocks noChangeArrowheads="1"/>
          </p:cNvSpPr>
          <p:nvPr/>
        </p:nvSpPr>
        <p:spPr bwMode="auto">
          <a:xfrm>
            <a:off x="229446" y="175190"/>
            <a:ext cx="4993567" cy="875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zh-CN" altLang="en-US" sz="20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愛知県立</a:t>
            </a:r>
          </a:p>
          <a:p>
            <a:pPr algn="l" eaLnBrk="1" hangingPunct="1"/>
            <a:r>
              <a:rPr lang="zh-CN" altLang="en-US" sz="24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明和高等学校附属中学校</a:t>
            </a:r>
            <a:endParaRPr lang="ja-JP" altLang="en-US" sz="2400" dirty="0">
              <a:solidFill>
                <a:schemeClr val="tx1"/>
              </a:solidFill>
              <a:latin typeface="ＭＳ ゴシック" panose="020B0609070205080204" pitchFamily="49" charset="-128"/>
              <a:ea typeface="ＭＳ ゴシック" panose="020B0609070205080204" pitchFamily="49" charset="-128"/>
            </a:endParaRPr>
          </a:p>
        </p:txBody>
      </p:sp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6E97D3-8FC1-4B0C-87CF-267ED35F18FC}" type="slidenum">
              <a:rPr lang="en-US" altLang="ja-JP" smtClean="0"/>
              <a:pPr>
                <a:defRPr/>
              </a:pPr>
              <a:t>1</a:t>
            </a:fld>
            <a:endParaRPr lang="en-US" altLang="ja-JP"/>
          </a:p>
        </p:txBody>
      </p:sp>
      <p:sp>
        <p:nvSpPr>
          <p:cNvPr id="6" name="字幕 5">
            <a:extLst>
              <a:ext uri="{FF2B5EF4-FFF2-40B4-BE49-F238E27FC236}">
                <a16:creationId xmlns:a16="http://schemas.microsoft.com/office/drawing/2014/main" id="{633458B6-BA20-46CD-9344-D48FD35627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825" y="1234415"/>
            <a:ext cx="7454348" cy="875237"/>
          </a:xfrm>
        </p:spPr>
        <p:txBody>
          <a:bodyPr>
            <a:noAutofit/>
          </a:bodyPr>
          <a:lstStyle/>
          <a:p>
            <a:pPr eaLnBrk="1" hangingPunct="1"/>
            <a:r>
              <a:rPr lang="ja-JP" altLang="en-US" sz="54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江戸期の数学の紹介</a:t>
            </a:r>
            <a:endParaRPr lang="en-US" altLang="ja-JP" sz="5400" dirty="0">
              <a:solidFill>
                <a:schemeClr val="tx1"/>
              </a:solidFill>
              <a:latin typeface="ＭＳ ゴシック" panose="020B0609070205080204" pitchFamily="49" charset="-128"/>
              <a:ea typeface="ＭＳ ゴシック" panose="020B0609070205080204" pitchFamily="49" charset="-128"/>
            </a:endParaRPr>
          </a:p>
          <a:p>
            <a:pPr eaLnBrk="1" hangingPunct="1"/>
            <a:endParaRPr lang="ja-JP" altLang="en-US" sz="5400" dirty="0">
              <a:solidFill>
                <a:schemeClr val="tx1"/>
              </a:solidFill>
              <a:latin typeface="ＭＳ ゴシック" panose="020B0609070205080204" pitchFamily="49" charset="-128"/>
              <a:ea typeface="ＭＳ ゴシック" panose="020B0609070205080204" pitchFamily="49" charset="-128"/>
            </a:endParaRPr>
          </a:p>
          <a:p>
            <a:pPr eaLnBrk="1" hangingPunct="1"/>
            <a:r>
              <a:rPr lang="ja-JP" altLang="en-US" sz="54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　　</a:t>
            </a:r>
            <a:endParaRPr lang="ja-JP" altLang="en-US" sz="5400" dirty="0"/>
          </a:p>
        </p:txBody>
      </p:sp>
      <p:sp>
        <p:nvSpPr>
          <p:cNvPr id="10" name="フッター プレースホルダー 9">
            <a:extLst>
              <a:ext uri="{FF2B5EF4-FFF2-40B4-BE49-F238E27FC236}">
                <a16:creationId xmlns:a16="http://schemas.microsoft.com/office/drawing/2014/main" id="{2FA8CFEE-6C99-48E1-BE96-93782CF13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87758" y="4378773"/>
            <a:ext cx="4768483" cy="508676"/>
          </a:xfrm>
        </p:spPr>
        <p:txBody>
          <a:bodyPr/>
          <a:lstStyle/>
          <a:p>
            <a:pPr>
              <a:defRPr/>
            </a:pPr>
            <a:r>
              <a:rPr lang="ja-JP" altLang="en-US" sz="2000"/>
              <a:t>ＭＣＪ Ｉ　数学への誘い</a:t>
            </a:r>
            <a:endParaRPr lang="en-US" altLang="ja-JP" sz="2000" dirty="0"/>
          </a:p>
        </p:txBody>
      </p:sp>
      <p:sp>
        <p:nvSpPr>
          <p:cNvPr id="2" name="字幕 5">
            <a:extLst>
              <a:ext uri="{FF2B5EF4-FFF2-40B4-BE49-F238E27FC236}">
                <a16:creationId xmlns:a16="http://schemas.microsoft.com/office/drawing/2014/main" id="{5D1AF680-9BFB-68F9-9412-8240D6B504B4}"/>
              </a:ext>
            </a:extLst>
          </p:cNvPr>
          <p:cNvSpPr txBox="1">
            <a:spLocks/>
          </p:cNvSpPr>
          <p:nvPr/>
        </p:nvSpPr>
        <p:spPr>
          <a:xfrm>
            <a:off x="779511" y="2109652"/>
            <a:ext cx="7454348" cy="2024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kumimoji="1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ja-JP" altLang="en-US" sz="36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と</a:t>
            </a:r>
          </a:p>
          <a:p>
            <a:pPr fontAlgn="auto">
              <a:spcAft>
                <a:spcPts val="0"/>
              </a:spcAft>
            </a:pPr>
            <a:r>
              <a:rPr lang="ja-JP" altLang="en-US" sz="36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ビース編みのワークショップ</a:t>
            </a:r>
          </a:p>
          <a:p>
            <a:pPr fontAlgn="auto">
              <a:spcAft>
                <a:spcPts val="0"/>
              </a:spcAft>
            </a:pPr>
            <a:r>
              <a:rPr lang="en-US" altLang="ja-JP" sz="36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(</a:t>
            </a:r>
            <a:r>
              <a:rPr lang="ja-JP" altLang="en-US" sz="36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数学工作教室</a:t>
            </a:r>
            <a:r>
              <a:rPr lang="en-US" altLang="ja-JP" sz="36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)</a:t>
            </a:r>
          </a:p>
          <a:p>
            <a:pPr fontAlgn="auto">
              <a:spcAft>
                <a:spcPts val="0"/>
              </a:spcAft>
            </a:pPr>
            <a:endParaRPr lang="ja-JP" altLang="en-US" sz="5400" dirty="0">
              <a:solidFill>
                <a:schemeClr val="tx1"/>
              </a:solidFill>
              <a:latin typeface="ＭＳ ゴシック" panose="020B0609070205080204" pitchFamily="49" charset="-128"/>
              <a:ea typeface="ＭＳ ゴシック" panose="020B0609070205080204" pitchFamily="49" charset="-128"/>
            </a:endParaRPr>
          </a:p>
          <a:p>
            <a:pPr fontAlgn="auto">
              <a:spcAft>
                <a:spcPts val="0"/>
              </a:spcAft>
            </a:pPr>
            <a:r>
              <a:rPr lang="ja-JP" altLang="en-US" sz="5400" dirty="0">
                <a:solidFill>
                  <a:schemeClr val="tx1"/>
                </a:solidFill>
                <a:latin typeface="ＭＳ ゴシック" panose="020B0609070205080204" pitchFamily="49" charset="-128"/>
                <a:ea typeface="ＭＳ ゴシック" panose="020B0609070205080204" pitchFamily="49" charset="-128"/>
              </a:rPr>
              <a:t>　　</a:t>
            </a:r>
            <a:endParaRPr lang="ja-JP" altLang="en-US" sz="5400" dirty="0"/>
          </a:p>
        </p:txBody>
      </p:sp>
    </p:spTree>
    <p:extLst>
      <p:ext uri="{BB962C8B-B14F-4D97-AF65-F5344CB8AC3E}">
        <p14:creationId xmlns:p14="http://schemas.microsoft.com/office/powerpoint/2010/main" val="2464959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515153" y="1859403"/>
            <a:ext cx="4290409" cy="16034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ja-JP" altLang="en-US" b="1" dirty="0">
                <a:solidFill>
                  <a:srgbClr val="FF0000"/>
                </a:solidFill>
              </a:rPr>
              <a:t>　日本の幾何学</a:t>
            </a:r>
            <a:endParaRPr lang="en-US" altLang="ja-JP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ja-JP" altLang="en-US" b="1" dirty="0">
                <a:solidFill>
                  <a:srgbClr val="FF0000"/>
                </a:solidFill>
              </a:rPr>
              <a:t>　　　　　　と　</a:t>
            </a:r>
          </a:p>
          <a:p>
            <a:pPr marL="0" indent="0">
              <a:buNone/>
            </a:pPr>
            <a:r>
              <a:rPr lang="ja-JP" altLang="en-US" b="1" dirty="0">
                <a:solidFill>
                  <a:srgbClr val="FF0000"/>
                </a:solidFill>
              </a:rPr>
              <a:t>　　　　　　　　知恵くらべ</a:t>
            </a:r>
          </a:p>
        </p:txBody>
      </p:sp>
      <p:pic>
        <p:nvPicPr>
          <p:cNvPr id="6" name="図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4735" y="589240"/>
            <a:ext cx="3171457" cy="4143746"/>
          </a:xfrm>
          <a:prstGeom prst="rect">
            <a:avLst/>
          </a:prstGeom>
        </p:spPr>
      </p:pic>
      <p:sp>
        <p:nvSpPr>
          <p:cNvPr id="2" name="テキスト ボックス 1"/>
          <p:cNvSpPr txBox="1"/>
          <p:nvPr/>
        </p:nvSpPr>
        <p:spPr>
          <a:xfrm>
            <a:off x="888641" y="3778117"/>
            <a:ext cx="37881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b="1" dirty="0">
                <a:solidFill>
                  <a:srgbClr val="FF0000"/>
                </a:solidFill>
                <a:latin typeface="+mn-lt"/>
              </a:rPr>
              <a:t>サイエンス（英語版）</a:t>
            </a:r>
            <a:endParaRPr lang="en-US" altLang="ja-JP" b="1" dirty="0">
              <a:solidFill>
                <a:srgbClr val="FF0000"/>
              </a:solidFill>
              <a:latin typeface="+mn-lt"/>
            </a:endParaRPr>
          </a:p>
          <a:p>
            <a:pPr algn="ctr"/>
            <a:r>
              <a:rPr lang="ja-JP" altLang="en-US" b="1" dirty="0">
                <a:solidFill>
                  <a:srgbClr val="FF0000"/>
                </a:solidFill>
                <a:latin typeface="+mn-lt"/>
              </a:rPr>
              <a:t>１９９８年　５月</a:t>
            </a:r>
            <a:endParaRPr lang="en-US" altLang="ja-JP" b="1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837" y="589240"/>
            <a:ext cx="1418470" cy="4143746"/>
          </a:xfrm>
          <a:prstGeom prst="rect">
            <a:avLst/>
          </a:prstGeom>
        </p:spPr>
      </p:pic>
      <p:sp>
        <p:nvSpPr>
          <p:cNvPr id="5" name="テキスト ボックス 4"/>
          <p:cNvSpPr txBox="1"/>
          <p:nvPr/>
        </p:nvSpPr>
        <p:spPr>
          <a:xfrm>
            <a:off x="357358" y="358407"/>
            <a:ext cx="39827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　私が「</a:t>
            </a:r>
            <a:r>
              <a:rPr lang="en-US" altLang="ja-JP" dirty="0"/>
              <a:t>30</a:t>
            </a:r>
            <a:r>
              <a:rPr lang="ja-JP" altLang="en-US" dirty="0"/>
              <a:t>球の問題」を知った</a:t>
            </a:r>
          </a:p>
          <a:p>
            <a:r>
              <a:rPr kumimoji="1" lang="ja-JP" altLang="en-US" dirty="0"/>
              <a:t>きっかけから・・・</a:t>
            </a:r>
          </a:p>
        </p:txBody>
      </p:sp>
      <p:sp>
        <p:nvSpPr>
          <p:cNvPr id="7" name="テキスト ボックス 6"/>
          <p:cNvSpPr txBox="1"/>
          <p:nvPr/>
        </p:nvSpPr>
        <p:spPr>
          <a:xfrm>
            <a:off x="1244554" y="1275010"/>
            <a:ext cx="3374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この問題解けますか？</a:t>
            </a:r>
          </a:p>
        </p:txBody>
      </p:sp>
      <p:sp>
        <p:nvSpPr>
          <p:cNvPr id="8" name="スライド番号プレースホルダー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2</a:t>
            </a:fld>
            <a:endParaRPr lang="en-US" altLang="ja-JP"/>
          </a:p>
        </p:txBody>
      </p:sp>
      <p:sp>
        <p:nvSpPr>
          <p:cNvPr id="9" name="フッター プレースホルダー 8">
            <a:extLst>
              <a:ext uri="{FF2B5EF4-FFF2-40B4-BE49-F238E27FC236}">
                <a16:creationId xmlns:a16="http://schemas.microsoft.com/office/drawing/2014/main" id="{78A8253D-9F26-55CB-4E68-48ACF586C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639804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44000" decel="46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9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983879" y="479200"/>
            <a:ext cx="5384972" cy="470798"/>
          </a:xfrm>
        </p:spPr>
        <p:txBody>
          <a:bodyPr>
            <a:normAutofit fontScale="90000"/>
          </a:bodyPr>
          <a:lstStyle/>
          <a:p>
            <a:pPr algn="ctr"/>
            <a:r>
              <a:rPr lang="ja-JP" altLang="en-US" sz="3200" dirty="0">
                <a:solidFill>
                  <a:srgbClr val="FF0000"/>
                </a:solidFill>
              </a:rPr>
              <a:t>この和算の記事の冒頭部分</a:t>
            </a:r>
            <a:r>
              <a:rPr lang="en-US" altLang="ja-JP" sz="3200" dirty="0">
                <a:solidFill>
                  <a:srgbClr val="FF0000"/>
                </a:solidFill>
              </a:rPr>
              <a:t> </a:t>
            </a:r>
            <a:endParaRPr kumimoji="1" lang="ja-JP" altLang="en-US" sz="3200" dirty="0">
              <a:solidFill>
                <a:srgbClr val="FF0000"/>
              </a:solidFill>
            </a:endParaRP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354429" y="3756481"/>
            <a:ext cx="8675772" cy="106887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altLang="ja-JP" sz="2800" b="1" dirty="0"/>
              <a:t>Of the world’s countless customs and traditions, perhaps none is as elegant, nor as beautiful, as the tradition of </a:t>
            </a:r>
            <a:r>
              <a:rPr lang="en-US" altLang="ja-JP" sz="2800" b="1" i="1" dirty="0" err="1">
                <a:solidFill>
                  <a:srgbClr val="FF0000"/>
                </a:solidFill>
              </a:rPr>
              <a:t>sangaku</a:t>
            </a:r>
            <a:r>
              <a:rPr lang="en-US" altLang="ja-JP" sz="2800" b="1" dirty="0"/>
              <a:t>, Japanese temple geometry.</a:t>
            </a:r>
            <a:endParaRPr kumimoji="1" lang="ja-JP" altLang="en-US" sz="2800" b="1" dirty="0"/>
          </a:p>
        </p:txBody>
      </p:sp>
      <p:sp>
        <p:nvSpPr>
          <p:cNvPr id="4" name="テキスト ボックス 3"/>
          <p:cNvSpPr txBox="1"/>
          <p:nvPr/>
        </p:nvSpPr>
        <p:spPr>
          <a:xfrm>
            <a:off x="266700" y="1209873"/>
            <a:ext cx="87153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600" b="1" dirty="0"/>
              <a:t>世界中の数え切れない習慣や伝統の中で、日本独自の幾何学を記した　　　</a:t>
            </a:r>
          </a:p>
          <a:p>
            <a:r>
              <a:rPr lang="ja-JP" altLang="en-US" sz="3600" b="1" dirty="0"/>
              <a:t>　　　　　　　　「</a:t>
            </a:r>
            <a:r>
              <a:rPr lang="ja-JP" altLang="en-US" sz="3600" b="1" dirty="0">
                <a:solidFill>
                  <a:srgbClr val="FF0000"/>
                </a:solidFill>
              </a:rPr>
              <a:t>算額</a:t>
            </a:r>
            <a:r>
              <a:rPr lang="ja-JP" altLang="en-US" sz="3600" b="1" dirty="0"/>
              <a:t>」</a:t>
            </a:r>
          </a:p>
          <a:p>
            <a:r>
              <a:rPr lang="ja-JP" altLang="en-US" sz="3600" b="1" dirty="0" err="1"/>
              <a:t>ほど</a:t>
            </a:r>
            <a:r>
              <a:rPr lang="ja-JP" altLang="en-US" sz="3600" b="1" dirty="0"/>
              <a:t>優雅で美しいものは他に見当たらない。</a:t>
            </a:r>
            <a:endParaRPr kumimoji="1" lang="ja-JP" altLang="en-US" sz="3600" b="1" dirty="0"/>
          </a:p>
        </p:txBody>
      </p:sp>
      <p:sp>
        <p:nvSpPr>
          <p:cNvPr id="5" name="テキスト ボックス 4"/>
          <p:cNvSpPr txBox="1"/>
          <p:nvPr/>
        </p:nvSpPr>
        <p:spPr>
          <a:xfrm>
            <a:off x="6318423" y="610841"/>
            <a:ext cx="24054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1400" b="1" dirty="0">
                <a:latin typeface="+mn-lt"/>
              </a:rPr>
              <a:t>サイエンス（日本語版）の訳</a:t>
            </a:r>
            <a:endParaRPr lang="en-US" altLang="ja-JP" sz="1400" b="1" dirty="0">
              <a:latin typeface="+mn-lt"/>
            </a:endParaRPr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3</a:t>
            </a:fld>
            <a:endParaRPr lang="en-US" altLang="ja-JP"/>
          </a:p>
        </p:txBody>
      </p:sp>
      <p:sp>
        <p:nvSpPr>
          <p:cNvPr id="7" name="フッター プレースホルダー 6">
            <a:extLst>
              <a:ext uri="{FF2B5EF4-FFF2-40B4-BE49-F238E27FC236}">
                <a16:creationId xmlns:a16="http://schemas.microsoft.com/office/drawing/2014/main" id="{B1662899-2E94-8880-E976-37EE14059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598855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77039" y="201470"/>
            <a:ext cx="4521200" cy="627998"/>
          </a:xfrm>
        </p:spPr>
        <p:txBody>
          <a:bodyPr>
            <a:normAutofit/>
          </a:bodyPr>
          <a:lstStyle/>
          <a:p>
            <a:r>
              <a:rPr lang="ja-JP" altLang="en-US" sz="1800" b="1" dirty="0">
                <a:solidFill>
                  <a:srgbClr val="FF0000"/>
                </a:solidFill>
              </a:rPr>
              <a:t>「サイエンス」の表紙カバーの問題の全体図</a:t>
            </a:r>
            <a:endParaRPr kumimoji="1" lang="ja-JP" altLang="en-US" sz="1800" b="1" dirty="0">
              <a:solidFill>
                <a:srgbClr val="FF0000"/>
              </a:solidFill>
            </a:endParaRPr>
          </a:p>
        </p:txBody>
      </p:sp>
      <p:pic>
        <p:nvPicPr>
          <p:cNvPr id="4" name="コンテンツ プレースホルダー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19000"/>
                    </a14:imgEffect>
                    <a14:imgEffect>
                      <a14:brightnessContrast bright="21000" contras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4391" y="259816"/>
            <a:ext cx="3477296" cy="4507448"/>
          </a:xfrm>
        </p:spPr>
      </p:pic>
      <p:sp>
        <p:nvSpPr>
          <p:cNvPr id="6" name="テキスト ボックス 5"/>
          <p:cNvSpPr txBox="1"/>
          <p:nvPr/>
        </p:nvSpPr>
        <p:spPr>
          <a:xfrm>
            <a:off x="277039" y="4008275"/>
            <a:ext cx="50934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/>
              <a:t>この問題は，</a:t>
            </a:r>
            <a:r>
              <a:rPr lang="en-US" altLang="ja-JP" sz="2000" dirty="0"/>
              <a:t>1788</a:t>
            </a:r>
            <a:r>
              <a:rPr lang="ja-JP" altLang="en-US" sz="2000" dirty="0"/>
              <a:t>年江戸にて掲げられていた。</a:t>
            </a:r>
            <a:endParaRPr kumimoji="1" lang="ja-JP" altLang="en-US" sz="2000" dirty="0"/>
          </a:p>
        </p:txBody>
      </p:sp>
      <p:sp>
        <p:nvSpPr>
          <p:cNvPr id="8" name="テキスト ボックス 7"/>
          <p:cNvSpPr txBox="1"/>
          <p:nvPr/>
        </p:nvSpPr>
        <p:spPr>
          <a:xfrm>
            <a:off x="277039" y="1199309"/>
            <a:ext cx="466157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3200" dirty="0"/>
              <a:t>この図の中の大きい方から数えて　　番目</a:t>
            </a:r>
            <a:r>
              <a:rPr lang="ja-JP" altLang="en-US" sz="3200" dirty="0"/>
              <a:t>の青い円の</a:t>
            </a:r>
            <a:r>
              <a:rPr kumimoji="1" lang="ja-JP" altLang="en-US" sz="3200" dirty="0"/>
              <a:t>半径を　　で答えよ。</a:t>
            </a:r>
            <a:r>
              <a:rPr lang="ja-JP" altLang="en-US" sz="3200" dirty="0"/>
              <a:t>但し，　　は，緑の円の半径とする。</a:t>
            </a:r>
            <a:endParaRPr kumimoji="1" lang="ja-JP" altLang="en-US" sz="3200" dirty="0"/>
          </a:p>
        </p:txBody>
      </p:sp>
      <p:graphicFrame>
        <p:nvGraphicFramePr>
          <p:cNvPr id="9" name="オブジェクト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2915931"/>
              </p:ext>
            </p:extLst>
          </p:nvPr>
        </p:nvGraphicFramePr>
        <p:xfrm>
          <a:off x="1860477" y="1764795"/>
          <a:ext cx="562403" cy="4862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5" imgW="126720" imgH="139680" progId="Equation.3">
                  <p:embed/>
                </p:oleObj>
              </mc:Choice>
              <mc:Fallback>
                <p:oleObj name="数式" r:id="rId5" imgW="126720" imgH="139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860477" y="1764795"/>
                        <a:ext cx="562403" cy="4862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オブジェクト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72345731"/>
              </p:ext>
            </p:extLst>
          </p:nvPr>
        </p:nvGraphicFramePr>
        <p:xfrm>
          <a:off x="1962130" y="2261252"/>
          <a:ext cx="551419" cy="4395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14120" imgH="126720" progId="Equation.DSMT4">
                  <p:embed/>
                </p:oleObj>
              </mc:Choice>
              <mc:Fallback>
                <p:oleObj name="Equation" r:id="rId7" imgW="114120" imgH="126720" progId="Equation.DSMT4">
                  <p:embed/>
                  <p:pic>
                    <p:nvPicPr>
                      <p:cNvPr id="0" name="オブジェクト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62130" y="2261252"/>
                        <a:ext cx="551419" cy="43953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テキスト ボックス 2"/>
          <p:cNvSpPr txBox="1"/>
          <p:nvPr/>
        </p:nvSpPr>
        <p:spPr>
          <a:xfrm>
            <a:off x="277039" y="623406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3200" dirty="0">
                <a:solidFill>
                  <a:srgbClr val="FF0000"/>
                </a:solidFill>
              </a:rPr>
              <a:t>算額の問題</a:t>
            </a:r>
          </a:p>
        </p:txBody>
      </p:sp>
      <p:graphicFrame>
        <p:nvGraphicFramePr>
          <p:cNvPr id="5" name="オブジェクト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2766150"/>
              </p:ext>
            </p:extLst>
          </p:nvPr>
        </p:nvGraphicFramePr>
        <p:xfrm>
          <a:off x="923047" y="2755391"/>
          <a:ext cx="552195" cy="4395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14120" imgH="126720" progId="Equation.DSMT4">
                  <p:embed/>
                </p:oleObj>
              </mc:Choice>
              <mc:Fallback>
                <p:oleObj name="Equation" r:id="rId7" imgW="114120" imgH="126720" progId="Equation.DSMT4">
                  <p:embed/>
                  <p:pic>
                    <p:nvPicPr>
                      <p:cNvPr id="0" name="オブジェクト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3047" y="2755391"/>
                        <a:ext cx="552195" cy="43952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スライド番号プレースホルダー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</a:t>
            </a:fld>
            <a:endParaRPr lang="en-US" altLang="ja-JP"/>
          </a:p>
        </p:txBody>
      </p:sp>
      <p:sp>
        <p:nvSpPr>
          <p:cNvPr id="11" name="フッター プレースホルダー 10">
            <a:extLst>
              <a:ext uri="{FF2B5EF4-FFF2-40B4-BE49-F238E27FC236}">
                <a16:creationId xmlns:a16="http://schemas.microsoft.com/office/drawing/2014/main" id="{70861925-EDC4-D468-987C-FF195727A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625693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コンテンツ プレースホルダー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19000"/>
                    </a14:imgEffect>
                    <a14:imgEffect>
                      <a14:brightnessContrast bright="21000" contras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0673" y="963197"/>
            <a:ext cx="2889611" cy="3758628"/>
          </a:xfrm>
        </p:spPr>
      </p:pic>
      <p:sp>
        <p:nvSpPr>
          <p:cNvPr id="8" name="テキスト ボックス 7"/>
          <p:cNvSpPr txBox="1"/>
          <p:nvPr/>
        </p:nvSpPr>
        <p:spPr>
          <a:xfrm>
            <a:off x="940159" y="926469"/>
            <a:ext cx="397313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800" b="1" dirty="0">
                <a:latin typeface="+mn-lt"/>
              </a:rPr>
              <a:t>　大きい方から５番目の</a:t>
            </a:r>
          </a:p>
          <a:p>
            <a:endParaRPr lang="ja-JP" altLang="en-US" sz="2800" b="1" dirty="0">
              <a:latin typeface="+mn-lt"/>
            </a:endParaRPr>
          </a:p>
          <a:p>
            <a:r>
              <a:rPr kumimoji="1" lang="ja-JP" altLang="en-US" sz="2800" b="1" dirty="0">
                <a:latin typeface="+mn-lt"/>
              </a:rPr>
              <a:t>青い色の円の半径は</a:t>
            </a:r>
            <a:r>
              <a:rPr kumimoji="1" lang="en-US" altLang="ja-JP" sz="2800" b="1" dirty="0">
                <a:latin typeface="+mn-lt"/>
              </a:rPr>
              <a:t> </a:t>
            </a:r>
            <a:endParaRPr lang="ja-JP" altLang="en-US" sz="2800" b="1" dirty="0">
              <a:latin typeface="+mn-lt"/>
            </a:endParaRPr>
          </a:p>
          <a:p>
            <a:endParaRPr kumimoji="1" lang="ja-JP" altLang="en-US" sz="2800" b="1" dirty="0">
              <a:latin typeface="+mn-lt"/>
            </a:endParaRPr>
          </a:p>
          <a:p>
            <a:r>
              <a:rPr kumimoji="1" lang="ja-JP" altLang="en-US" sz="2800" b="1" dirty="0">
                <a:latin typeface="+mn-lt"/>
              </a:rPr>
              <a:t>　　　　である。</a:t>
            </a:r>
            <a:endParaRPr kumimoji="1" lang="ja-JP" altLang="en-US" sz="2800" b="1" dirty="0"/>
          </a:p>
        </p:txBody>
      </p:sp>
      <p:sp>
        <p:nvSpPr>
          <p:cNvPr id="5" name="テキスト ボックス 4"/>
          <p:cNvSpPr txBox="1"/>
          <p:nvPr/>
        </p:nvSpPr>
        <p:spPr>
          <a:xfrm>
            <a:off x="3011467" y="318200"/>
            <a:ext cx="5920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2800" b="1" dirty="0">
                <a:solidFill>
                  <a:srgbClr val="FF0000"/>
                </a:solidFill>
                <a:latin typeface="+mj-lt"/>
              </a:rPr>
              <a:t>注）　赤い円の半径は同一である</a:t>
            </a:r>
          </a:p>
        </p:txBody>
      </p:sp>
      <p:cxnSp>
        <p:nvCxnSpPr>
          <p:cNvPr id="14" name="曲線コネクタ 13"/>
          <p:cNvCxnSpPr/>
          <p:nvPr/>
        </p:nvCxnSpPr>
        <p:spPr>
          <a:xfrm>
            <a:off x="4305300" y="3871913"/>
            <a:ext cx="2629973" cy="268645"/>
          </a:xfrm>
          <a:prstGeom prst="curvedConnector3">
            <a:avLst>
              <a:gd name="adj1" fmla="val 50000"/>
            </a:avLst>
          </a:prstGeom>
          <a:ln w="76200">
            <a:solidFill>
              <a:srgbClr val="FFFF00"/>
            </a:solidFill>
            <a:tailEnd type="arrow"/>
          </a:ln>
          <a:effectLst>
            <a:outerShdw blurRad="50800" dist="50800" dir="5400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コネクタ 16"/>
          <p:cNvCxnSpPr/>
          <p:nvPr/>
        </p:nvCxnSpPr>
        <p:spPr>
          <a:xfrm>
            <a:off x="6740240" y="2049854"/>
            <a:ext cx="1598830" cy="0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オブジェクト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5834033"/>
              </p:ext>
            </p:extLst>
          </p:nvPr>
        </p:nvGraphicFramePr>
        <p:xfrm>
          <a:off x="7705567" y="1416673"/>
          <a:ext cx="339725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数式" r:id="rId5" imgW="203200" imgH="444500" progId="Equation.3">
                  <p:embed/>
                </p:oleObj>
              </mc:Choice>
              <mc:Fallback>
                <p:oleObj name="数式" r:id="rId5" imgW="203200" imgH="444500" progId="Equation.3">
                  <p:embed/>
                  <p:pic>
                    <p:nvPicPr>
                      <p:cNvPr id="0" name="オブジェクト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05567" y="1416673"/>
                        <a:ext cx="339725" cy="557213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オブジェクト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7208132"/>
              </p:ext>
            </p:extLst>
          </p:nvPr>
        </p:nvGraphicFramePr>
        <p:xfrm>
          <a:off x="1108792" y="2472744"/>
          <a:ext cx="880993" cy="8178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330120" imgH="431640" progId="Equation.DSMT4">
                  <p:embed/>
                </p:oleObj>
              </mc:Choice>
              <mc:Fallback>
                <p:oleObj name="Equation" r:id="rId7" imgW="330120" imgH="43164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108792" y="2472744"/>
                        <a:ext cx="880993" cy="8178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オブジェクト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2419384"/>
              </p:ext>
            </p:extLst>
          </p:nvPr>
        </p:nvGraphicFramePr>
        <p:xfrm>
          <a:off x="920839" y="3468863"/>
          <a:ext cx="3830466" cy="1062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1269720" imgH="469800" progId="Equation.DSMT4">
                  <p:embed/>
                </p:oleObj>
              </mc:Choice>
              <mc:Fallback>
                <p:oleObj name="Equation" r:id="rId9" imgW="1269720" imgH="4698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920839" y="3468863"/>
                        <a:ext cx="3830466" cy="1062432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スライド番号プレースホルダー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DCC5736F-7061-AED5-7E21-DB6E671E9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58588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9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図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811" y="1947138"/>
            <a:ext cx="2461079" cy="2260548"/>
          </a:xfrm>
          <a:prstGeom prst="rect">
            <a:avLst/>
          </a:prstGeom>
        </p:spPr>
      </p:pic>
      <p:sp>
        <p:nvSpPr>
          <p:cNvPr id="4" name="コンテンツ プレースホルダー 3"/>
          <p:cNvSpPr txBox="1">
            <a:spLocks noGrp="1"/>
          </p:cNvSpPr>
          <p:nvPr>
            <p:ph idx="1"/>
          </p:nvPr>
        </p:nvSpPr>
        <p:spPr>
          <a:xfrm>
            <a:off x="329767" y="261649"/>
            <a:ext cx="4733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ja-JP" altLang="en-US" sz="3600" b="1" dirty="0">
                <a:solidFill>
                  <a:srgbClr val="FF0000"/>
                </a:solidFill>
              </a:rPr>
              <a:t>算額の問題の他の例</a:t>
            </a:r>
            <a:r>
              <a:rPr lang="en-US" altLang="ja-JP" sz="3600" b="1" dirty="0">
                <a:solidFill>
                  <a:srgbClr val="FF0000"/>
                </a:solidFill>
              </a:rPr>
              <a:t> </a:t>
            </a:r>
            <a:endParaRPr kumimoji="1" lang="ja-JP" altLang="en-US" sz="3600" b="1" dirty="0">
              <a:solidFill>
                <a:srgbClr val="FF0000"/>
              </a:solidFill>
            </a:endParaRPr>
          </a:p>
        </p:txBody>
      </p:sp>
      <p:pic>
        <p:nvPicPr>
          <p:cNvPr id="9" name="図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7015" y="963592"/>
            <a:ext cx="2876739" cy="1555969"/>
          </a:xfrm>
          <a:prstGeom prst="rect">
            <a:avLst/>
          </a:prstGeom>
        </p:spPr>
      </p:pic>
      <p:pic>
        <p:nvPicPr>
          <p:cNvPr id="15" name="図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171" y="2574739"/>
            <a:ext cx="2012520" cy="1632947"/>
          </a:xfrm>
          <a:prstGeom prst="rect">
            <a:avLst/>
          </a:prstGeom>
        </p:spPr>
      </p:pic>
      <p:pic>
        <p:nvPicPr>
          <p:cNvPr id="11" name="図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602" y="1032191"/>
            <a:ext cx="2570382" cy="1418769"/>
          </a:xfrm>
          <a:prstGeom prst="rect">
            <a:avLst/>
          </a:prstGeom>
        </p:spPr>
      </p:pic>
      <p:pic>
        <p:nvPicPr>
          <p:cNvPr id="8" name="図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1755" y="2519561"/>
            <a:ext cx="2777993" cy="1688125"/>
          </a:xfrm>
          <a:prstGeom prst="rect">
            <a:avLst/>
          </a:prstGeom>
        </p:spPr>
      </p:pic>
      <p:sp>
        <p:nvSpPr>
          <p:cNvPr id="2" name="スライド番号プレースホルダー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6</a:t>
            </a:fld>
            <a:endParaRPr lang="en-US" altLang="ja-JP"/>
          </a:p>
        </p:txBody>
      </p:sp>
      <p:sp>
        <p:nvSpPr>
          <p:cNvPr id="3" name="コンテンツ プレースホルダー 2">
            <a:hlinkClick r:id="rId8" action="ppaction://hlinkfile"/>
            <a:extLst>
              <a:ext uri="{FF2B5EF4-FFF2-40B4-BE49-F238E27FC236}">
                <a16:creationId xmlns:a16="http://schemas.microsoft.com/office/drawing/2014/main" id="{E48E4CDE-D43F-68C1-5556-471C305B48B8}"/>
              </a:ext>
            </a:extLst>
          </p:cNvPr>
          <p:cNvSpPr txBox="1">
            <a:spLocks/>
          </p:cNvSpPr>
          <p:nvPr/>
        </p:nvSpPr>
        <p:spPr>
          <a:xfrm>
            <a:off x="7450037" y="264774"/>
            <a:ext cx="1236763" cy="32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kumimoji="1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kumimoji="1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</a:pPr>
            <a:r>
              <a:rPr lang="en-US" altLang="ja-JP" sz="1400" b="1" dirty="0">
                <a:latin typeface="AR P丸ゴシック体M04" panose="020F0600000000000000" pitchFamily="50" charset="-128"/>
                <a:ea typeface="AR P丸ゴシック体M04" panose="020F0600000000000000" pitchFamily="50" charset="-128"/>
                <a:hlinkClick r:id="rId8" action="ppaction://hlinkfile"/>
              </a:rPr>
              <a:t>HP in PC</a:t>
            </a:r>
            <a:endParaRPr lang="ja-JP" altLang="en-US" sz="1400" b="1" dirty="0">
              <a:latin typeface="AR P丸ゴシック体M04" panose="020F0600000000000000" pitchFamily="50" charset="-128"/>
              <a:ea typeface="AR P丸ゴシック体M04" panose="020F0600000000000000" pitchFamily="50" charset="-128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</a:pPr>
            <a:endParaRPr lang="ja-JP" altLang="en-US" sz="1400" b="1" dirty="0">
              <a:latin typeface="AR P丸ゴシック体M04" panose="020F0600000000000000" pitchFamily="50" charset="-128"/>
              <a:ea typeface="AR P丸ゴシック体M04" panose="020F0600000000000000" pitchFamily="50" charset="-128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</a:pPr>
            <a:endParaRPr lang="ja-JP" altLang="en-US" sz="1400" b="1" dirty="0">
              <a:latin typeface="AR P丸ゴシック体M04" panose="020F0600000000000000" pitchFamily="50" charset="-128"/>
              <a:ea typeface="AR P丸ゴシック体M04" panose="020F0600000000000000" pitchFamily="50" charset="-128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</a:pPr>
            <a:endParaRPr lang="ja-JP" altLang="en-US" sz="1400" b="1" dirty="0">
              <a:latin typeface="AR P丸ゴシック体M04" panose="020F0600000000000000" pitchFamily="50" charset="-128"/>
              <a:ea typeface="AR P丸ゴシック体M04" panose="020F0600000000000000" pitchFamily="50" charset="-128"/>
            </a:endParaRPr>
          </a:p>
          <a:p>
            <a:pPr algn="ctr" fontAlgn="auto">
              <a:spcAft>
                <a:spcPts val="0"/>
              </a:spcAft>
            </a:pPr>
            <a:endParaRPr lang="ja-JP" altLang="en-US" sz="2000" b="1" dirty="0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CCF3A0E0-1B50-2BA7-F0C3-ABD163BF6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401250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29478" y="4309300"/>
            <a:ext cx="7268818" cy="434578"/>
          </a:xfrm>
        </p:spPr>
        <p:txBody>
          <a:bodyPr>
            <a:normAutofit fontScale="90000"/>
          </a:bodyPr>
          <a:lstStyle/>
          <a:p>
            <a:pPr algn="ctr"/>
            <a:r>
              <a:rPr lang="ja-JP" altLang="en-US" sz="2800" dirty="0">
                <a:solidFill>
                  <a:srgbClr val="FF0000"/>
                </a:solidFill>
              </a:rPr>
              <a:t>算額</a:t>
            </a:r>
            <a:r>
              <a:rPr lang="it-IT" altLang="ja-JP" sz="2800" dirty="0">
                <a:solidFill>
                  <a:srgbClr val="FF0000"/>
                </a:solidFill>
              </a:rPr>
              <a:t>(</a:t>
            </a:r>
            <a:r>
              <a:rPr lang="ja-JP" altLang="en-US" sz="2800" dirty="0">
                <a:solidFill>
                  <a:srgbClr val="FF0000"/>
                </a:solidFill>
              </a:rPr>
              <a:t>複製</a:t>
            </a:r>
            <a:r>
              <a:rPr lang="it-IT" altLang="ja-JP" sz="2800" dirty="0">
                <a:solidFill>
                  <a:srgbClr val="FF0000"/>
                </a:solidFill>
              </a:rPr>
              <a:t>) </a:t>
            </a:r>
            <a:r>
              <a:rPr lang="ja-JP" altLang="en-US" sz="2800" dirty="0"/>
              <a:t>幅４５</a:t>
            </a:r>
            <a:r>
              <a:rPr lang="it-IT" altLang="ja-JP" sz="2800" dirty="0"/>
              <a:t>cm-</a:t>
            </a:r>
            <a:r>
              <a:rPr lang="ja-JP" altLang="en-US" sz="2800" dirty="0"/>
              <a:t>高さ３０</a:t>
            </a:r>
            <a:r>
              <a:rPr lang="it-IT" altLang="ja-JP" sz="2800" dirty="0"/>
              <a:t>cm</a:t>
            </a:r>
            <a:r>
              <a:rPr lang="en-US" altLang="ja-JP" sz="2800" dirty="0">
                <a:solidFill>
                  <a:srgbClr val="FF0000"/>
                </a:solidFill>
              </a:rPr>
              <a:t> </a:t>
            </a:r>
            <a:r>
              <a:rPr lang="ja-JP" altLang="en-US" sz="2800" dirty="0"/>
              <a:t>１８４１年　熱田神宮</a:t>
            </a:r>
            <a:endParaRPr kumimoji="1" lang="ja-JP" altLang="en-US" sz="2800" dirty="0"/>
          </a:p>
        </p:txBody>
      </p:sp>
      <p:pic>
        <p:nvPicPr>
          <p:cNvPr id="4" name="コンテンツ プレースホルダー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752" y="-48747"/>
            <a:ext cx="6307066" cy="4361942"/>
          </a:xfrm>
        </p:spPr>
      </p:pic>
      <p:sp>
        <p:nvSpPr>
          <p:cNvPr id="5" name="角丸四角形 4"/>
          <p:cNvSpPr/>
          <p:nvPr/>
        </p:nvSpPr>
        <p:spPr>
          <a:xfrm>
            <a:off x="4643875" y="181900"/>
            <a:ext cx="2292824" cy="3986466"/>
          </a:xfrm>
          <a:prstGeom prst="roundRect">
            <a:avLst>
              <a:gd name="adj" fmla="val 10257"/>
            </a:avLst>
          </a:prstGeom>
          <a:noFill/>
          <a:ln w="63500" cmpd="sng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6" name="角丸四角形 5"/>
          <p:cNvSpPr/>
          <p:nvPr/>
        </p:nvSpPr>
        <p:spPr>
          <a:xfrm>
            <a:off x="2712882" y="181900"/>
            <a:ext cx="1830787" cy="3977932"/>
          </a:xfrm>
          <a:prstGeom prst="roundRect">
            <a:avLst>
              <a:gd name="adj" fmla="val 10257"/>
            </a:avLst>
          </a:prstGeom>
          <a:noFill/>
          <a:ln w="63500" cmpd="sng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7</a:t>
            </a:fld>
            <a:endParaRPr lang="en-US" altLang="ja-JP"/>
          </a:p>
        </p:txBody>
      </p:sp>
      <p:sp>
        <p:nvSpPr>
          <p:cNvPr id="7" name="フッター プレースホルダー 6">
            <a:extLst>
              <a:ext uri="{FF2B5EF4-FFF2-40B4-BE49-F238E27FC236}">
                <a16:creationId xmlns:a16="http://schemas.microsoft.com/office/drawing/2014/main" id="{35E933D7-17E0-2C1D-1796-C1C5D6FA8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838153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23850" y="3261815"/>
            <a:ext cx="8496300" cy="1356568"/>
          </a:xfrm>
        </p:spPr>
        <p:txBody>
          <a:bodyPr>
            <a:normAutofit/>
          </a:bodyPr>
          <a:lstStyle/>
          <a:p>
            <a:r>
              <a:rPr lang="ja-JP" altLang="en-US" sz="3200" dirty="0">
                <a:solidFill>
                  <a:srgbClr val="FF0000"/>
                </a:solidFill>
                <a:latin typeface="+mn-ea"/>
                <a:ea typeface="+mn-ea"/>
              </a:rPr>
              <a:t>算額</a:t>
            </a:r>
            <a:r>
              <a:rPr lang="it-IT" altLang="ja-JP" sz="3200" dirty="0">
                <a:solidFill>
                  <a:srgbClr val="FF0000"/>
                </a:solidFill>
                <a:latin typeface="+mn-ea"/>
                <a:ea typeface="+mn-ea"/>
              </a:rPr>
              <a:t>(</a:t>
            </a:r>
            <a:r>
              <a:rPr lang="ja-JP" altLang="en-US" sz="3200" dirty="0">
                <a:solidFill>
                  <a:srgbClr val="FF0000"/>
                </a:solidFill>
                <a:latin typeface="+mn-ea"/>
                <a:ea typeface="+mn-ea"/>
              </a:rPr>
              <a:t>複製</a:t>
            </a:r>
            <a:r>
              <a:rPr lang="it-IT" altLang="ja-JP" sz="3200" dirty="0">
                <a:solidFill>
                  <a:srgbClr val="FF0000"/>
                </a:solidFill>
                <a:latin typeface="+mn-ea"/>
                <a:ea typeface="+mn-ea"/>
              </a:rPr>
              <a:t>) </a:t>
            </a:r>
            <a:r>
              <a:rPr lang="ja-JP" altLang="en-US" sz="3200" dirty="0">
                <a:solidFill>
                  <a:srgbClr val="FF0000"/>
                </a:solidFill>
                <a:latin typeface="+mn-ea"/>
                <a:ea typeface="+mn-ea"/>
              </a:rPr>
              <a:t>　</a:t>
            </a:r>
            <a:r>
              <a:rPr lang="ja-JP" altLang="en-US" sz="3200" dirty="0">
                <a:latin typeface="+mn-ea"/>
                <a:ea typeface="+mn-ea"/>
              </a:rPr>
              <a:t>幅２４０</a:t>
            </a:r>
            <a:r>
              <a:rPr lang="it-IT" altLang="ja-JP" sz="3200" dirty="0">
                <a:latin typeface="+mn-ea"/>
                <a:ea typeface="+mn-ea"/>
              </a:rPr>
              <a:t>cm-</a:t>
            </a:r>
            <a:r>
              <a:rPr lang="ja-JP" altLang="en-US" sz="3200" dirty="0">
                <a:latin typeface="+mn-ea"/>
                <a:ea typeface="+mn-ea"/>
              </a:rPr>
              <a:t>高さ６０</a:t>
            </a:r>
            <a:r>
              <a:rPr lang="it-IT" altLang="ja-JP" sz="3200" dirty="0">
                <a:latin typeface="+mn-ea"/>
                <a:ea typeface="+mn-ea"/>
              </a:rPr>
              <a:t>cm </a:t>
            </a:r>
            <a:r>
              <a:rPr lang="ja-JP" altLang="en-US" sz="3200" dirty="0">
                <a:latin typeface="+mn-ea"/>
                <a:ea typeface="+mn-ea"/>
              </a:rPr>
              <a:t>　１８４４　</a:t>
            </a:r>
            <a:br>
              <a:rPr lang="ja-JP" altLang="en-US" sz="3200" dirty="0">
                <a:latin typeface="+mn-ea"/>
                <a:ea typeface="+mn-ea"/>
              </a:rPr>
            </a:br>
            <a:r>
              <a:rPr lang="ja-JP" altLang="en-US" sz="3200" dirty="0">
                <a:latin typeface="+mn-ea"/>
                <a:ea typeface="+mn-ea"/>
              </a:rPr>
              <a:t>　　　　　　　　愛知県名古屋市の熱田神宮にて</a:t>
            </a:r>
            <a:endParaRPr lang="it-IT" altLang="ja-JP" sz="3200" dirty="0">
              <a:latin typeface="+mn-ea"/>
              <a:ea typeface="+mn-ea"/>
            </a:endParaRPr>
          </a:p>
        </p:txBody>
      </p:sp>
      <p:pic>
        <p:nvPicPr>
          <p:cNvPr id="4" name="コンテンツ プレースホルダー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767" y="204716"/>
            <a:ext cx="9191767" cy="3057099"/>
          </a:xfrm>
        </p:spPr>
      </p:pic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8</a:t>
            </a:fld>
            <a:endParaRPr lang="en-US" altLang="ja-JP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7E5BCF86-F2BC-A63D-FA87-78FC5FB51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5431775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231467" y="4419601"/>
            <a:ext cx="2743199" cy="495300"/>
          </a:xfrm>
        </p:spPr>
        <p:txBody>
          <a:bodyPr/>
          <a:lstStyle/>
          <a:p>
            <a:r>
              <a:rPr lang="it-IT" altLang="ja-JP" sz="2400" dirty="0"/>
              <a:t> </a:t>
            </a:r>
            <a:endParaRPr kumimoji="1" lang="ja-JP" altLang="en-US" sz="2400" dirty="0"/>
          </a:p>
        </p:txBody>
      </p:sp>
      <p:pic>
        <p:nvPicPr>
          <p:cNvPr id="12" name="コンテンツ プレースホルダー 1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153" y="5759"/>
            <a:ext cx="7649570" cy="5125144"/>
          </a:xfrm>
        </p:spPr>
      </p:pic>
      <p:sp>
        <p:nvSpPr>
          <p:cNvPr id="3" name="テキスト ボックス 2"/>
          <p:cNvSpPr txBox="1"/>
          <p:nvPr/>
        </p:nvSpPr>
        <p:spPr>
          <a:xfrm>
            <a:off x="56277" y="4755812"/>
            <a:ext cx="410629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kumimoji="1" lang="ja-JP" altLang="en-US" sz="1800" dirty="0"/>
              <a:t>左から　園田</a:t>
            </a:r>
            <a:r>
              <a:rPr kumimoji="1" lang="en-US" altLang="ja-JP" sz="1800" dirty="0"/>
              <a:t>, </a:t>
            </a:r>
            <a:r>
              <a:rPr kumimoji="1" lang="ja-JP" altLang="en-US" sz="1800" dirty="0"/>
              <a:t>山内</a:t>
            </a:r>
            <a:r>
              <a:rPr lang="en-US" altLang="ja-JP" sz="1800" dirty="0"/>
              <a:t>, </a:t>
            </a:r>
            <a:r>
              <a:rPr lang="ja-JP" altLang="en-US" sz="1800" dirty="0"/>
              <a:t>金</a:t>
            </a:r>
            <a:r>
              <a:rPr lang="en-US" altLang="ja-JP" sz="1800" dirty="0"/>
              <a:t>, </a:t>
            </a:r>
            <a:r>
              <a:rPr lang="ja-JP" altLang="en-US" sz="1800" dirty="0"/>
              <a:t>深川　と　堀部</a:t>
            </a:r>
            <a:endParaRPr kumimoji="1" lang="ja-JP" altLang="en-US" sz="1800" dirty="0"/>
          </a:p>
        </p:txBody>
      </p:sp>
      <p:sp>
        <p:nvSpPr>
          <p:cNvPr id="4" name="正方形/長方形 3"/>
          <p:cNvSpPr/>
          <p:nvPr/>
        </p:nvSpPr>
        <p:spPr>
          <a:xfrm>
            <a:off x="864359" y="5759"/>
            <a:ext cx="7319159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  <a:latin typeface="+mn-ea"/>
                <a:ea typeface="+mn-ea"/>
              </a:rPr>
              <a:t>算額</a:t>
            </a:r>
            <a:r>
              <a:rPr lang="it-IT" altLang="ja-JP" dirty="0">
                <a:solidFill>
                  <a:srgbClr val="FF0000"/>
                </a:solidFill>
                <a:latin typeface="+mn-ea"/>
                <a:ea typeface="+mn-ea"/>
              </a:rPr>
              <a:t>(</a:t>
            </a:r>
            <a:r>
              <a:rPr lang="ja-JP" altLang="en-US" dirty="0">
                <a:solidFill>
                  <a:srgbClr val="FF0000"/>
                </a:solidFill>
                <a:latin typeface="+mn-ea"/>
                <a:ea typeface="+mn-ea"/>
              </a:rPr>
              <a:t>複製</a:t>
            </a:r>
            <a:r>
              <a:rPr lang="it-IT" altLang="ja-JP" dirty="0">
                <a:solidFill>
                  <a:srgbClr val="FF0000"/>
                </a:solidFill>
                <a:latin typeface="+mn-ea"/>
                <a:ea typeface="+mn-ea"/>
              </a:rPr>
              <a:t>)</a:t>
            </a:r>
            <a:r>
              <a:rPr lang="it-IT" altLang="ja-JP" dirty="0">
                <a:latin typeface="+mn-ea"/>
                <a:ea typeface="+mn-ea"/>
              </a:rPr>
              <a:t> </a:t>
            </a:r>
            <a:r>
              <a:rPr lang="ja-JP" altLang="en-US" dirty="0">
                <a:latin typeface="+mn-ea"/>
                <a:ea typeface="+mn-ea"/>
              </a:rPr>
              <a:t>熱田神宮宝物館会議室にて</a:t>
            </a:r>
            <a:r>
              <a:rPr lang="en-US" altLang="ja-JP" dirty="0">
                <a:latin typeface="+mn-ea"/>
                <a:ea typeface="+mn-ea"/>
              </a:rPr>
              <a:t>     2014-5-11</a:t>
            </a:r>
            <a:endParaRPr lang="ja-JP" altLang="en-US" dirty="0">
              <a:latin typeface="+mn-ea"/>
              <a:ea typeface="+mn-ea"/>
            </a:endParaRPr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9</a:t>
            </a:fld>
            <a:endParaRPr lang="en-US" altLang="ja-JP"/>
          </a:p>
        </p:txBody>
      </p:sp>
      <p:sp>
        <p:nvSpPr>
          <p:cNvPr id="6" name="フッター プレースホルダー 5">
            <a:extLst>
              <a:ext uri="{FF2B5EF4-FFF2-40B4-BE49-F238E27FC236}">
                <a16:creationId xmlns:a16="http://schemas.microsoft.com/office/drawing/2014/main" id="{FCBB1337-B53E-D259-344A-F90A4DA66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5105798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コンテンツ プレースホルダー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2639" y="83177"/>
            <a:ext cx="6844352" cy="5060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6231467" y="4419601"/>
            <a:ext cx="2743199" cy="495300"/>
          </a:xfrm>
        </p:spPr>
        <p:txBody>
          <a:bodyPr/>
          <a:lstStyle/>
          <a:p>
            <a:r>
              <a:rPr lang="it-IT" altLang="ja-JP" sz="2400" dirty="0"/>
              <a:t> </a:t>
            </a:r>
            <a:endParaRPr kumimoji="1" lang="ja-JP" altLang="en-US" sz="2400" dirty="0"/>
          </a:p>
        </p:txBody>
      </p:sp>
      <p:sp>
        <p:nvSpPr>
          <p:cNvPr id="3" name="テキスト ボックス 2"/>
          <p:cNvSpPr txBox="1"/>
          <p:nvPr/>
        </p:nvSpPr>
        <p:spPr>
          <a:xfrm>
            <a:off x="2143539" y="4480206"/>
            <a:ext cx="438775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sz="1800" dirty="0"/>
              <a:t>大きくて厚いので，とても重いモノでした。</a:t>
            </a:r>
            <a:endParaRPr kumimoji="1" lang="ja-JP" altLang="en-US" sz="1800" dirty="0"/>
          </a:p>
        </p:txBody>
      </p:sp>
      <p:sp>
        <p:nvSpPr>
          <p:cNvPr id="4" name="正方形/長方形 3"/>
          <p:cNvSpPr/>
          <p:nvPr/>
        </p:nvSpPr>
        <p:spPr>
          <a:xfrm>
            <a:off x="-54591" y="-27296"/>
            <a:ext cx="9198591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ja-JP" altLang="en-US" dirty="0">
                <a:solidFill>
                  <a:srgbClr val="FF0000"/>
                </a:solidFill>
              </a:rPr>
              <a:t>算額</a:t>
            </a:r>
            <a:r>
              <a:rPr lang="it-IT" altLang="ja-JP" dirty="0">
                <a:solidFill>
                  <a:srgbClr val="FF0000"/>
                </a:solidFill>
              </a:rPr>
              <a:t>(</a:t>
            </a:r>
            <a:r>
              <a:rPr lang="ja-JP" altLang="en-US" dirty="0">
                <a:solidFill>
                  <a:srgbClr val="FF0000"/>
                </a:solidFill>
              </a:rPr>
              <a:t>複製</a:t>
            </a:r>
            <a:r>
              <a:rPr lang="it-IT" altLang="ja-JP" dirty="0">
                <a:solidFill>
                  <a:srgbClr val="FF0000"/>
                </a:solidFill>
              </a:rPr>
              <a:t>)</a:t>
            </a:r>
            <a:r>
              <a:rPr lang="it-IT" altLang="ja-JP" dirty="0"/>
              <a:t> </a:t>
            </a:r>
            <a:r>
              <a:rPr lang="ja-JP" altLang="en-US" dirty="0"/>
              <a:t>熱田神宮宝物館会議室にて</a:t>
            </a:r>
            <a:r>
              <a:rPr lang="en-US" altLang="ja-JP" dirty="0"/>
              <a:t>     2014-5-11</a:t>
            </a:r>
            <a:endParaRPr lang="ja-JP" altLang="en-US" dirty="0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10</a:t>
            </a:fld>
            <a:endParaRPr lang="en-US" altLang="ja-JP"/>
          </a:p>
        </p:txBody>
      </p:sp>
      <p:sp>
        <p:nvSpPr>
          <p:cNvPr id="6" name="フッター プレースホルダー 5">
            <a:extLst>
              <a:ext uri="{FF2B5EF4-FFF2-40B4-BE49-F238E27FC236}">
                <a16:creationId xmlns:a16="http://schemas.microsoft.com/office/drawing/2014/main" id="{B3E62308-6AAC-70D6-F809-0D6F370E8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4256148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コンテンツ プレースホルダー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57" y="0"/>
            <a:ext cx="7669888" cy="4590996"/>
          </a:xfrm>
        </p:spPr>
      </p:pic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963734" y="4012840"/>
            <a:ext cx="2943734" cy="666290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ctr"/>
            <a:r>
              <a:rPr lang="ja-JP" altLang="en-US" sz="4800" b="1" dirty="0">
                <a:solidFill>
                  <a:schemeClr val="tx1"/>
                </a:solidFill>
                <a:latin typeface="+mn-ea"/>
                <a:ea typeface="+mn-ea"/>
              </a:rPr>
              <a:t>熱田神宮 </a:t>
            </a:r>
          </a:p>
        </p:txBody>
      </p:sp>
      <p:sp>
        <p:nvSpPr>
          <p:cNvPr id="3" name="スライド番号プレースホルダー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11</a:t>
            </a:fld>
            <a:endParaRPr lang="en-US" altLang="ja-JP"/>
          </a:p>
        </p:txBody>
      </p:sp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05639463-992F-DFAD-5DDF-2218B4D65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69350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コンテンツ プレースホルダー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75" y="0"/>
            <a:ext cx="8636000" cy="4612640"/>
          </a:xfrm>
        </p:spPr>
      </p:pic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52425" y="3939988"/>
            <a:ext cx="8590207" cy="878277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ctr"/>
            <a:r>
              <a:rPr lang="ja-JP" altLang="en-US" sz="3200" dirty="0">
                <a:solidFill>
                  <a:srgbClr val="FF0000"/>
                </a:solidFill>
              </a:rPr>
              <a:t>算額</a:t>
            </a:r>
            <a:r>
              <a:rPr lang="pt-BR" altLang="ja-JP" sz="3200" dirty="0"/>
              <a:t> </a:t>
            </a:r>
            <a:r>
              <a:rPr lang="ja-JP" altLang="en-US" sz="3200" dirty="0"/>
              <a:t>幅</a:t>
            </a:r>
            <a:r>
              <a:rPr lang="ja-JP" altLang="en-US" sz="3200" dirty="0">
                <a:latin typeface="+mn-ea"/>
                <a:ea typeface="+mn-ea"/>
              </a:rPr>
              <a:t>３３０</a:t>
            </a:r>
            <a:r>
              <a:rPr lang="pt-BR" altLang="ja-JP" sz="3200" dirty="0">
                <a:latin typeface="+mn-ea"/>
                <a:ea typeface="+mn-ea"/>
              </a:rPr>
              <a:t>cm</a:t>
            </a:r>
            <a:r>
              <a:rPr lang="pt-BR" altLang="ja-JP" sz="3200" dirty="0"/>
              <a:t>-</a:t>
            </a:r>
            <a:r>
              <a:rPr lang="ja-JP" altLang="en-US" sz="3200" dirty="0"/>
              <a:t>高さ１３２</a:t>
            </a:r>
            <a:r>
              <a:rPr lang="pt-BR" altLang="ja-JP" sz="3200" dirty="0"/>
              <a:t>cm</a:t>
            </a:r>
            <a:r>
              <a:rPr lang="ja-JP" altLang="en-US" sz="3200" dirty="0"/>
              <a:t>　１８３０年</a:t>
            </a:r>
            <a:r>
              <a:rPr lang="pt-BR" altLang="ja-JP" sz="3200" dirty="0"/>
              <a:t>  (</a:t>
            </a:r>
            <a:r>
              <a:rPr lang="ja-JP" altLang="en-US" sz="3200" dirty="0"/>
              <a:t>実物の算額</a:t>
            </a:r>
            <a:r>
              <a:rPr lang="pt-BR" altLang="ja-JP" sz="3200" dirty="0"/>
              <a:t>)</a:t>
            </a:r>
            <a:br>
              <a:rPr lang="pt-BR" altLang="ja-JP" sz="3200" dirty="0"/>
            </a:br>
            <a:r>
              <a:rPr lang="ja-JP" altLang="en-US" sz="3200" dirty="0"/>
              <a:t>千葉県にある　岩井不動寺</a:t>
            </a:r>
            <a:endParaRPr kumimoji="1" lang="ja-JP" altLang="en-US" sz="3200" dirty="0"/>
          </a:p>
        </p:txBody>
      </p:sp>
      <p:sp>
        <p:nvSpPr>
          <p:cNvPr id="5" name="スライド番号プレースホルダー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12</a:t>
            </a:fld>
            <a:endParaRPr lang="en-US" altLang="ja-JP" dirty="0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10FFE638-A683-676B-FDFA-8BD1D5A93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05263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3" name="Picture 3" descr="E:\HP_BOX\ballstructure\Japanese_Math\PHOTOBOX\ChibaIwaifudou.jpg"/>
          <p:cNvPicPr>
            <a:picLocks noGrp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639" y="1"/>
            <a:ext cx="6817057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テキスト ボックス 4"/>
          <p:cNvSpPr txBox="1"/>
          <p:nvPr/>
        </p:nvSpPr>
        <p:spPr>
          <a:xfrm>
            <a:off x="717645" y="4225201"/>
            <a:ext cx="7181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dirty="0"/>
              <a:t>千葉県にある岩井不動寺</a:t>
            </a:r>
            <a:endParaRPr kumimoji="1" lang="ja-JP" altLang="en-US" sz="3600" dirty="0"/>
          </a:p>
        </p:txBody>
      </p:sp>
      <p:sp>
        <p:nvSpPr>
          <p:cNvPr id="2" name="スライド番号プレースホルダー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13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C530A897-F7BA-9B13-8485-E6C3739B2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610050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725948" y="4076798"/>
            <a:ext cx="3235323" cy="770265"/>
          </a:xfrm>
        </p:spPr>
        <p:txBody>
          <a:bodyPr>
            <a:noAutofit/>
          </a:bodyPr>
          <a:lstStyle/>
          <a:p>
            <a:r>
              <a:rPr lang="ja-JP" altLang="en-US" sz="1800" dirty="0"/>
              <a:t>幅</a:t>
            </a:r>
            <a:r>
              <a:rPr lang="en-US" altLang="ja-JP" sz="1800" dirty="0"/>
              <a:t>119cm-</a:t>
            </a:r>
            <a:r>
              <a:rPr lang="ja-JP" altLang="en-US" sz="1800" dirty="0"/>
              <a:t>高さ</a:t>
            </a:r>
            <a:r>
              <a:rPr lang="en-US" altLang="ja-JP" sz="1800" dirty="0"/>
              <a:t>37cm</a:t>
            </a:r>
            <a:r>
              <a:rPr lang="ja-JP" altLang="en-US" sz="1800" dirty="0"/>
              <a:t>　</a:t>
            </a:r>
            <a:r>
              <a:rPr lang="en-US" altLang="ja-JP" sz="1800" dirty="0"/>
              <a:t>1877</a:t>
            </a:r>
            <a:r>
              <a:rPr lang="ja-JP" altLang="en-US" sz="1800" dirty="0"/>
              <a:t>　　</a:t>
            </a:r>
            <a:br>
              <a:rPr lang="ja-JP" altLang="en-US" sz="1800" dirty="0"/>
            </a:br>
            <a:r>
              <a:rPr lang="ja-JP" altLang="en-US" sz="1800" dirty="0"/>
              <a:t>福井県の石部神社にて</a:t>
            </a:r>
            <a:endParaRPr kumimoji="1" lang="ja-JP" altLang="en-US" sz="1800" dirty="0"/>
          </a:p>
        </p:txBody>
      </p:sp>
      <p:pic>
        <p:nvPicPr>
          <p:cNvPr id="4" name="コンテンツ プレースホルダー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346047"/>
            <a:ext cx="9144001" cy="5297073"/>
          </a:xfrm>
        </p:spPr>
      </p:pic>
      <p:sp>
        <p:nvSpPr>
          <p:cNvPr id="5" name="テキスト ボックス 4"/>
          <p:cNvSpPr txBox="1"/>
          <p:nvPr/>
        </p:nvSpPr>
        <p:spPr>
          <a:xfrm>
            <a:off x="343484" y="4056484"/>
            <a:ext cx="55139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000" dirty="0"/>
              <a:t>生徒は，武士階級だけでなく，子供や女性，そして商店主など多岐であった。</a:t>
            </a:r>
            <a:endParaRPr kumimoji="1" lang="ja-JP" altLang="en-US" sz="2000" dirty="0"/>
          </a:p>
        </p:txBody>
      </p:sp>
      <p:sp>
        <p:nvSpPr>
          <p:cNvPr id="3" name="テキスト ボックス 2"/>
          <p:cNvSpPr txBox="1"/>
          <p:nvPr/>
        </p:nvSpPr>
        <p:spPr>
          <a:xfrm>
            <a:off x="-47767" y="3759544"/>
            <a:ext cx="9191767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sz="2000" b="1" dirty="0">
                <a:solidFill>
                  <a:srgbClr val="FF0000"/>
                </a:solidFill>
              </a:rPr>
              <a:t>数学を教える私塾（和算塾）の春の花見の様子</a:t>
            </a:r>
            <a:endParaRPr kumimoji="1" lang="ja-JP" altLang="en-US" sz="2000" dirty="0"/>
          </a:p>
        </p:txBody>
      </p:sp>
      <p:sp>
        <p:nvSpPr>
          <p:cNvPr id="6" name="スライド番号プレースホルダー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14</a:t>
            </a:fld>
            <a:endParaRPr lang="en-US" altLang="ja-JP"/>
          </a:p>
        </p:txBody>
      </p:sp>
      <p:sp>
        <p:nvSpPr>
          <p:cNvPr id="7" name="フッター プレースホルダー 6">
            <a:extLst>
              <a:ext uri="{FF2B5EF4-FFF2-40B4-BE49-F238E27FC236}">
                <a16:creationId xmlns:a16="http://schemas.microsoft.com/office/drawing/2014/main" id="{5E1A95DC-364B-15E4-733D-4DABCB6F7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791800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コンテンツ プレースホルダー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421" y="-95534"/>
            <a:ext cx="8096250" cy="6076950"/>
          </a:xfrm>
        </p:spPr>
      </p:pic>
      <p:sp>
        <p:nvSpPr>
          <p:cNvPr id="3" name="テキスト ボックス 2"/>
          <p:cNvSpPr txBox="1"/>
          <p:nvPr/>
        </p:nvSpPr>
        <p:spPr>
          <a:xfrm>
            <a:off x="2947916" y="61342"/>
            <a:ext cx="3295936" cy="52322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ja-JP" altLang="en-US" sz="2800" dirty="0"/>
              <a:t>数学塾の様子</a:t>
            </a:r>
            <a:r>
              <a:rPr lang="en-US" altLang="ja-JP" sz="2800" dirty="0"/>
              <a:t> </a:t>
            </a:r>
            <a:endParaRPr kumimoji="1" lang="ja-JP" altLang="en-US" sz="2800" dirty="0"/>
          </a:p>
        </p:txBody>
      </p:sp>
      <p:sp>
        <p:nvSpPr>
          <p:cNvPr id="8" name="角丸四角形吹き出し 7"/>
          <p:cNvSpPr/>
          <p:nvPr/>
        </p:nvSpPr>
        <p:spPr>
          <a:xfrm>
            <a:off x="68853" y="915486"/>
            <a:ext cx="3923731" cy="504424"/>
          </a:xfrm>
          <a:prstGeom prst="wedgeRoundRectCallout">
            <a:avLst>
              <a:gd name="adj1" fmla="val 76197"/>
              <a:gd name="adj2" fmla="val 408949"/>
              <a:gd name="adj3" fmla="val 16667"/>
            </a:avLst>
          </a:prstGeom>
          <a:solidFill>
            <a:schemeClr val="bg1">
              <a:alpha val="87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>
                <a:solidFill>
                  <a:schemeClr val="tx1"/>
                </a:solidFill>
              </a:rPr>
              <a:t>方程式の解法を学んでいる</a:t>
            </a:r>
          </a:p>
        </p:txBody>
      </p:sp>
      <p:sp>
        <p:nvSpPr>
          <p:cNvPr id="10" name="角丸四角形吹き出し 9"/>
          <p:cNvSpPr/>
          <p:nvPr/>
        </p:nvSpPr>
        <p:spPr>
          <a:xfrm>
            <a:off x="68853" y="2881811"/>
            <a:ext cx="2681171" cy="530522"/>
          </a:xfrm>
          <a:prstGeom prst="wedgeRoundRectCallout">
            <a:avLst>
              <a:gd name="adj1" fmla="val 71884"/>
              <a:gd name="adj2" fmla="val 256329"/>
              <a:gd name="adj3" fmla="val 16667"/>
            </a:avLst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>
                <a:solidFill>
                  <a:schemeClr val="tx1"/>
                </a:solidFill>
              </a:rPr>
              <a:t>算数を学んでいる</a:t>
            </a:r>
          </a:p>
        </p:txBody>
      </p:sp>
      <p:sp>
        <p:nvSpPr>
          <p:cNvPr id="2" name="スライド番号プレースホルダー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15</a:t>
            </a:fld>
            <a:endParaRPr lang="en-US" altLang="ja-JP" dirty="0"/>
          </a:p>
        </p:txBody>
      </p:sp>
      <p:sp>
        <p:nvSpPr>
          <p:cNvPr id="11" name="角丸四角形吹き出し 10"/>
          <p:cNvSpPr/>
          <p:nvPr/>
        </p:nvSpPr>
        <p:spPr>
          <a:xfrm>
            <a:off x="5910524" y="4496324"/>
            <a:ext cx="3233476" cy="647176"/>
          </a:xfrm>
          <a:prstGeom prst="wedgeRoundRectCallout">
            <a:avLst>
              <a:gd name="adj1" fmla="val -79079"/>
              <a:gd name="adj2" fmla="val -27198"/>
              <a:gd name="adj3" fmla="val 16667"/>
            </a:avLst>
          </a:prstGeom>
          <a:solidFill>
            <a:schemeClr val="bg1">
              <a:alpha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>
                <a:solidFill>
                  <a:srgbClr val="FF0000"/>
                </a:solidFill>
              </a:rPr>
              <a:t>そろばん</a:t>
            </a:r>
            <a:r>
              <a:rPr lang="ja-JP" altLang="en-US" dirty="0">
                <a:solidFill>
                  <a:schemeClr val="tx1"/>
                </a:solidFill>
              </a:rPr>
              <a:t>を学んでいる</a:t>
            </a:r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AC9CBE6B-7573-9ED3-65E8-3A4909575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23702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559" y="416798"/>
            <a:ext cx="4083013" cy="4083013"/>
          </a:xfrm>
          <a:prstGeom prst="rect">
            <a:avLst/>
          </a:prstGeom>
        </p:spPr>
      </p:pic>
      <p:sp>
        <p:nvSpPr>
          <p:cNvPr id="6148" name="Rectangle 6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2416435" y="525496"/>
            <a:ext cx="2045008" cy="403093"/>
          </a:xfrm>
          <a:noFill/>
        </p:spPr>
        <p:txBody>
          <a:bodyPr lIns="92075" tIns="46038" rIns="92075" bIns="46038" anchor="ctr">
            <a:normAutofit fontScale="47500" lnSpcReduction="20000"/>
          </a:bodyPr>
          <a:lstStyle/>
          <a:p>
            <a:pPr marL="0" indent="0" algn="ctr" eaLnBrk="1" hangingPunct="1">
              <a:buFont typeface="Arial" charset="0"/>
              <a:buNone/>
            </a:pPr>
            <a:r>
              <a:rPr lang="ja-JP" altLang="en-US" sz="3600" dirty="0"/>
              <a:t>に掲載された問題９</a:t>
            </a:r>
            <a:r>
              <a:rPr lang="en-US" altLang="ja-JP" sz="3600" dirty="0"/>
              <a:t> </a:t>
            </a:r>
            <a:endParaRPr lang="ja-JP" altLang="en-US" sz="3600" dirty="0"/>
          </a:p>
        </p:txBody>
      </p:sp>
      <p:sp>
        <p:nvSpPr>
          <p:cNvPr id="2" name="テキスト ボックス 1"/>
          <p:cNvSpPr txBox="1"/>
          <p:nvPr/>
        </p:nvSpPr>
        <p:spPr>
          <a:xfrm>
            <a:off x="247744" y="3477746"/>
            <a:ext cx="42337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dirty="0">
                <a:latin typeface="+mn-ea"/>
                <a:ea typeface="+mn-ea"/>
              </a:rPr>
              <a:t>　小球はそれぞれ他の４つ</a:t>
            </a:r>
          </a:p>
          <a:p>
            <a:r>
              <a:rPr kumimoji="1" lang="ja-JP" altLang="en-US" dirty="0">
                <a:latin typeface="+mn-ea"/>
                <a:ea typeface="+mn-ea"/>
              </a:rPr>
              <a:t>の小球と接していて，かつすべての小球は大球と接している。</a:t>
            </a:r>
            <a:r>
              <a:rPr kumimoji="1" lang="en-US" altLang="ja-JP" dirty="0">
                <a:latin typeface="+mn-ea"/>
                <a:ea typeface="+mn-ea"/>
              </a:rPr>
              <a:t> </a:t>
            </a:r>
            <a:endParaRPr kumimoji="1" lang="ja-JP" altLang="en-US" dirty="0">
              <a:latin typeface="+mn-ea"/>
              <a:ea typeface="+mn-ea"/>
            </a:endParaRPr>
          </a:p>
        </p:txBody>
      </p:sp>
      <p:sp>
        <p:nvSpPr>
          <p:cNvPr id="5" name="テキスト ボックス 4"/>
          <p:cNvSpPr txBox="1"/>
          <p:nvPr/>
        </p:nvSpPr>
        <p:spPr>
          <a:xfrm>
            <a:off x="247744" y="1044900"/>
            <a:ext cx="41629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latin typeface="+mn-lt"/>
              </a:rPr>
              <a:t>　２つの球の</a:t>
            </a:r>
            <a:r>
              <a:rPr lang="ja-JP" altLang="en-US" dirty="0">
                <a:solidFill>
                  <a:srgbClr val="FF0000"/>
                </a:solidFill>
                <a:latin typeface="+mn-lt"/>
              </a:rPr>
              <a:t>半径の比</a:t>
            </a:r>
            <a:r>
              <a:rPr lang="ja-JP" altLang="en-US" dirty="0">
                <a:latin typeface="+mn-lt"/>
              </a:rPr>
              <a:t>を求める問題です。</a:t>
            </a:r>
          </a:p>
          <a:p>
            <a:r>
              <a:rPr lang="ja-JP" altLang="en-US" dirty="0">
                <a:latin typeface="+mn-lt"/>
              </a:rPr>
              <a:t>　外側の３０個の小球の半径と，その小球に包まれるように内側に入っている大球の</a:t>
            </a:r>
            <a:r>
              <a:rPr lang="ja-JP" altLang="en-US" dirty="0">
                <a:solidFill>
                  <a:srgbClr val="FF0000"/>
                </a:solidFill>
                <a:latin typeface="+mn-lt"/>
              </a:rPr>
              <a:t>半径の比</a:t>
            </a:r>
            <a:r>
              <a:rPr lang="ja-JP" altLang="en-US" dirty="0">
                <a:latin typeface="+mn-lt"/>
              </a:rPr>
              <a:t>をもとめよ。</a:t>
            </a:r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8E8C70A9-97DF-4C51-9C09-C2475E384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16</a:t>
            </a:fld>
            <a:endParaRPr lang="en-US" altLang="ja-JP"/>
          </a:p>
        </p:txBody>
      </p:sp>
      <p:pic>
        <p:nvPicPr>
          <p:cNvPr id="9" name="図 8">
            <a:extLst>
              <a:ext uri="{FF2B5EF4-FFF2-40B4-BE49-F238E27FC236}">
                <a16:creationId xmlns:a16="http://schemas.microsoft.com/office/drawing/2014/main" id="{2DCC0114-2DF4-4BBD-A864-6BF92979D83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678" y="304960"/>
            <a:ext cx="2173357" cy="695345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5A7D857E-934B-1DA5-13F9-2F10AC242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図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1829" y="499877"/>
            <a:ext cx="3171457" cy="4143746"/>
          </a:xfrm>
          <a:prstGeom prst="rect">
            <a:avLst/>
          </a:prstGeom>
        </p:spPr>
      </p:pic>
      <p:pic>
        <p:nvPicPr>
          <p:cNvPr id="4" name="図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1829" y="499877"/>
            <a:ext cx="1418470" cy="4143746"/>
          </a:xfrm>
          <a:prstGeom prst="rect">
            <a:avLst/>
          </a:prstGeom>
        </p:spPr>
      </p:pic>
      <p:sp>
        <p:nvSpPr>
          <p:cNvPr id="5" name="テキスト ボックス 4"/>
          <p:cNvSpPr txBox="1"/>
          <p:nvPr/>
        </p:nvSpPr>
        <p:spPr>
          <a:xfrm>
            <a:off x="561134" y="576901"/>
            <a:ext cx="33863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/>
              <a:t>「</a:t>
            </a:r>
            <a:r>
              <a:rPr lang="en-US" altLang="ja-JP" dirty="0"/>
              <a:t>30</a:t>
            </a:r>
            <a:r>
              <a:rPr lang="ja-JP" altLang="en-US" dirty="0"/>
              <a:t>球の問題」と出会う</a:t>
            </a:r>
          </a:p>
        </p:txBody>
      </p:sp>
      <p:sp>
        <p:nvSpPr>
          <p:cNvPr id="8" name="スライド番号プレースホルダー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17</a:t>
            </a:fld>
            <a:endParaRPr lang="en-US" altLang="ja-JP"/>
          </a:p>
        </p:txBody>
      </p:sp>
      <p:pic>
        <p:nvPicPr>
          <p:cNvPr id="12" name="図 11">
            <a:extLst>
              <a:ext uri="{FF2B5EF4-FFF2-40B4-BE49-F238E27FC236}">
                <a16:creationId xmlns:a16="http://schemas.microsoft.com/office/drawing/2014/main" id="{22FA8DCA-C287-45BB-A722-F21125115A3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805" y="1603505"/>
            <a:ext cx="2807367" cy="2807367"/>
          </a:xfrm>
          <a:prstGeom prst="rect">
            <a:avLst/>
          </a:prstGeom>
        </p:spPr>
      </p:pic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AE9CF942-C0CB-6AF4-00DD-9A6F5C8FD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15562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 L -0.17553 0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4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9" name="Picture 3" descr="H:\発表用\2014_Taiwan\30ballsL_Ani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827" y="-71887"/>
            <a:ext cx="4659929" cy="4659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スライド番号プレースホルダー 2">
            <a:extLst>
              <a:ext uri="{FF2B5EF4-FFF2-40B4-BE49-F238E27FC236}">
                <a16:creationId xmlns:a16="http://schemas.microsoft.com/office/drawing/2014/main" id="{F6CFC9F6-663A-46E9-8A0B-7CA26C5B3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18</a:t>
            </a:fld>
            <a:endParaRPr lang="en-US" altLang="ja-JP"/>
          </a:p>
        </p:txBody>
      </p:sp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D92AC614-D99F-04E7-6F73-19AD9FE94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7286344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タイトル 1"/>
          <p:cNvSpPr>
            <a:spLocks noGrp="1"/>
          </p:cNvSpPr>
          <p:nvPr>
            <p:ph type="title"/>
          </p:nvPr>
        </p:nvSpPr>
        <p:spPr>
          <a:xfrm>
            <a:off x="718820" y="568062"/>
            <a:ext cx="2748001" cy="69206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ja-JP" altLang="en-US" sz="4800" dirty="0">
                <a:solidFill>
                  <a:srgbClr val="FF0000"/>
                </a:solidFill>
                <a:latin typeface="+mj-ea"/>
              </a:rPr>
              <a:t>算法助術</a:t>
            </a:r>
            <a:r>
              <a:rPr lang="en-US" altLang="ja-JP" sz="4800" dirty="0">
                <a:solidFill>
                  <a:srgbClr val="FF0000"/>
                </a:solidFill>
                <a:latin typeface="+mj-ea"/>
              </a:rPr>
              <a:t> </a:t>
            </a:r>
            <a:endParaRPr lang="ja-JP" altLang="en-US" sz="3600" dirty="0">
              <a:latin typeface="+mj-ea"/>
            </a:endParaRPr>
          </a:p>
        </p:txBody>
      </p:sp>
      <p:sp>
        <p:nvSpPr>
          <p:cNvPr id="3075" name="コンテンツ プレースホルダー 2"/>
          <p:cNvSpPr>
            <a:spLocks noGrp="1"/>
          </p:cNvSpPr>
          <p:nvPr>
            <p:ph idx="1"/>
          </p:nvPr>
        </p:nvSpPr>
        <p:spPr>
          <a:xfrm>
            <a:off x="251695" y="2189216"/>
            <a:ext cx="4282842" cy="2249339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ja-JP" altLang="en-US" sz="3200" dirty="0">
                <a:latin typeface="+mn-ea"/>
              </a:rPr>
              <a:t>算法助術は，約１００個の数学公式を掲載した江戸時代の数学公式集です。</a:t>
            </a:r>
          </a:p>
        </p:txBody>
      </p:sp>
      <p:pic>
        <p:nvPicPr>
          <p:cNvPr id="3077" name="図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197" y="111232"/>
            <a:ext cx="3760611" cy="4155968"/>
          </a:xfrm>
          <a:prstGeom prst="rect">
            <a:avLst/>
          </a:prstGeom>
          <a:noFill/>
          <a:ln w="3810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テキスト ボックス 1"/>
          <p:cNvSpPr txBox="1"/>
          <p:nvPr/>
        </p:nvSpPr>
        <p:spPr>
          <a:xfrm>
            <a:off x="4456090" y="4286399"/>
            <a:ext cx="428945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/>
              <a:t>２００５年（朝日新聞による）再版</a:t>
            </a:r>
            <a:endParaRPr kumimoji="1" lang="ja-JP" altLang="en-US" dirty="0"/>
          </a:p>
        </p:txBody>
      </p:sp>
      <p:sp>
        <p:nvSpPr>
          <p:cNvPr id="6" name="タイトル 1"/>
          <p:cNvSpPr txBox="1">
            <a:spLocks/>
          </p:cNvSpPr>
          <p:nvPr/>
        </p:nvSpPr>
        <p:spPr>
          <a:xfrm>
            <a:off x="129387" y="1506994"/>
            <a:ext cx="4321368" cy="5221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kumimoji="1"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ja-JP" altLang="en-US" sz="3600" dirty="0">
                <a:latin typeface="+mn-ea"/>
                <a:ea typeface="+mn-ea"/>
              </a:rPr>
              <a:t>１８４１年</a:t>
            </a:r>
            <a:r>
              <a:rPr lang="en-US" altLang="ja-JP" sz="3600" dirty="0">
                <a:latin typeface="+mn-ea"/>
                <a:ea typeface="+mn-ea"/>
              </a:rPr>
              <a:t>    </a:t>
            </a:r>
            <a:r>
              <a:rPr lang="ja-JP" altLang="en-US" sz="3600" dirty="0">
                <a:latin typeface="+mn-ea"/>
                <a:ea typeface="+mn-ea"/>
              </a:rPr>
              <a:t>長谷川　弘　著</a:t>
            </a:r>
            <a:r>
              <a:rPr lang="en-US" altLang="ja-JP" sz="3600" dirty="0">
                <a:latin typeface="+mn-ea"/>
                <a:ea typeface="+mn-ea"/>
              </a:rPr>
              <a:t>  </a:t>
            </a:r>
            <a:endParaRPr lang="ja-JP" altLang="en-US" sz="3600" dirty="0">
              <a:latin typeface="+mn-ea"/>
              <a:ea typeface="+mn-ea"/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DE1701D-BEAD-4B0D-B41E-8A2F07F9D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19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32131703-E474-935B-F0D2-70785C593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2345801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246636" y="1281738"/>
            <a:ext cx="2638231" cy="34061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ja-JP" altLang="en-US" sz="3200" dirty="0">
                <a:latin typeface="+mn-ea"/>
              </a:rPr>
              <a:t>　３０球の問題は，この本の巻末の応用問題の例題として掲載されている。</a:t>
            </a:r>
            <a:r>
              <a:rPr lang="en-US" altLang="ja-JP" sz="3200" dirty="0">
                <a:latin typeface="+mn-ea"/>
              </a:rPr>
              <a:t> </a:t>
            </a:r>
            <a:endParaRPr kumimoji="1" lang="ja-JP" altLang="en-US" sz="3200" dirty="0">
              <a:latin typeface="+mn-ea"/>
            </a:endParaRPr>
          </a:p>
        </p:txBody>
      </p:sp>
      <p:pic>
        <p:nvPicPr>
          <p:cNvPr id="4" name="図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3366" y="479870"/>
            <a:ext cx="6119118" cy="450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角丸四角形 4"/>
          <p:cNvSpPr/>
          <p:nvPr/>
        </p:nvSpPr>
        <p:spPr>
          <a:xfrm>
            <a:off x="3200400" y="713647"/>
            <a:ext cx="1468192" cy="4148128"/>
          </a:xfrm>
          <a:prstGeom prst="roundRect">
            <a:avLst/>
          </a:prstGeom>
          <a:noFill/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8141337C-87D7-49AC-8D15-CD2911E9A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20</a:t>
            </a:fld>
            <a:endParaRPr lang="en-US" altLang="ja-JP"/>
          </a:p>
        </p:txBody>
      </p:sp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E94197AD-1E2D-3905-F6DF-A22C245BA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146854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9234" y="101420"/>
            <a:ext cx="6091399" cy="4741338"/>
          </a:xfrm>
          <a:prstGeom prst="rect">
            <a:avLst/>
          </a:prstGeom>
        </p:spPr>
      </p:pic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67356" y="1497497"/>
            <a:ext cx="2230059" cy="2062062"/>
          </a:xfrm>
          <a:solidFill>
            <a:schemeClr val="bg1"/>
          </a:solidFill>
          <a:ln w="158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kumimoji="1" lang="en-US" altLang="ja-JP" sz="2800" dirty="0">
                <a:solidFill>
                  <a:srgbClr val="FF0000"/>
                </a:solidFill>
                <a:latin typeface="+mn-ea"/>
                <a:ea typeface="+mn-ea"/>
              </a:rPr>
              <a:t>30</a:t>
            </a:r>
            <a:r>
              <a:rPr kumimoji="1" lang="ja-JP" altLang="en-US" sz="2800" dirty="0">
                <a:solidFill>
                  <a:srgbClr val="FF0000"/>
                </a:solidFill>
                <a:latin typeface="+mn-ea"/>
                <a:ea typeface="+mn-ea"/>
              </a:rPr>
              <a:t>球の問題</a:t>
            </a:r>
            <a:br>
              <a:rPr kumimoji="1" lang="ja-JP" altLang="en-US" sz="2800" dirty="0">
                <a:solidFill>
                  <a:srgbClr val="FF0000"/>
                </a:solidFill>
                <a:latin typeface="+mn-ea"/>
                <a:ea typeface="+mn-ea"/>
              </a:rPr>
            </a:br>
            <a:r>
              <a:rPr kumimoji="1" lang="ja-JP" altLang="en-US" sz="2800" dirty="0">
                <a:solidFill>
                  <a:srgbClr val="FF0000"/>
                </a:solidFill>
                <a:latin typeface="+mn-ea"/>
                <a:ea typeface="+mn-ea"/>
              </a:rPr>
              <a:t>算法助術</a:t>
            </a:r>
            <a:br>
              <a:rPr kumimoji="1" lang="ja-JP" altLang="en-US" sz="2800" dirty="0">
                <a:solidFill>
                  <a:srgbClr val="FF0000"/>
                </a:solidFill>
                <a:latin typeface="+mn-ea"/>
                <a:ea typeface="+mn-ea"/>
              </a:rPr>
            </a:br>
            <a:r>
              <a:rPr kumimoji="1" lang="ja-JP" altLang="en-US" sz="2800" dirty="0">
                <a:solidFill>
                  <a:srgbClr val="FF0000"/>
                </a:solidFill>
                <a:latin typeface="+mn-ea"/>
                <a:ea typeface="+mn-ea"/>
              </a:rPr>
              <a:t>の</a:t>
            </a:r>
            <a:br>
              <a:rPr kumimoji="1" lang="ja-JP" altLang="en-US" sz="2800" dirty="0">
                <a:solidFill>
                  <a:srgbClr val="FF0000"/>
                </a:solidFill>
                <a:latin typeface="+mn-ea"/>
                <a:ea typeface="+mn-ea"/>
              </a:rPr>
            </a:br>
            <a:r>
              <a:rPr kumimoji="1" lang="ja-JP" altLang="en-US" sz="2800" dirty="0">
                <a:solidFill>
                  <a:srgbClr val="FF0000"/>
                </a:solidFill>
                <a:latin typeface="+mn-ea"/>
                <a:ea typeface="+mn-ea"/>
              </a:rPr>
              <a:t>再編集図</a:t>
            </a:r>
          </a:p>
        </p:txBody>
      </p:sp>
      <p:sp>
        <p:nvSpPr>
          <p:cNvPr id="3" name="角丸四角形 2"/>
          <p:cNvSpPr/>
          <p:nvPr/>
        </p:nvSpPr>
        <p:spPr>
          <a:xfrm>
            <a:off x="7486741" y="1382031"/>
            <a:ext cx="968240" cy="3384261"/>
          </a:xfrm>
          <a:prstGeom prst="roundRect">
            <a:avLst>
              <a:gd name="adj" fmla="val 10257"/>
            </a:avLst>
          </a:prstGeom>
          <a:noFill/>
          <a:ln w="44450" cmpd="sng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6" name="角丸四角形 5"/>
          <p:cNvSpPr/>
          <p:nvPr/>
        </p:nvSpPr>
        <p:spPr>
          <a:xfrm>
            <a:off x="7144373" y="1497497"/>
            <a:ext cx="342368" cy="3268796"/>
          </a:xfrm>
          <a:prstGeom prst="roundRect">
            <a:avLst>
              <a:gd name="adj" fmla="val 0"/>
            </a:avLst>
          </a:prstGeom>
          <a:noFill/>
          <a:ln w="44450" cmpd="sng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" name="角丸四角形 6"/>
          <p:cNvSpPr/>
          <p:nvPr/>
        </p:nvSpPr>
        <p:spPr>
          <a:xfrm>
            <a:off x="3478696" y="159026"/>
            <a:ext cx="3665677" cy="4607752"/>
          </a:xfrm>
          <a:prstGeom prst="roundRect">
            <a:avLst>
              <a:gd name="adj" fmla="val 3918"/>
            </a:avLst>
          </a:prstGeom>
          <a:noFill/>
          <a:ln w="44450" cmpd="sng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8" name="スライド番号プレースホルダー 7">
            <a:extLst>
              <a:ext uri="{FF2B5EF4-FFF2-40B4-BE49-F238E27FC236}">
                <a16:creationId xmlns:a16="http://schemas.microsoft.com/office/drawing/2014/main" id="{B4745B60-5D46-4B04-885D-1792ACE45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21</a:t>
            </a:fld>
            <a:endParaRPr lang="en-US" altLang="ja-JP"/>
          </a:p>
        </p:txBody>
      </p:sp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BB0740E4-992D-4E8C-62AB-93AB1C074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52093-4B0E-F057-BD29-65C81C57B4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スライド番号プレースホルダー 2">
            <a:extLst>
              <a:ext uri="{FF2B5EF4-FFF2-40B4-BE49-F238E27FC236}">
                <a16:creationId xmlns:a16="http://schemas.microsoft.com/office/drawing/2014/main" id="{2CB4BD58-27AF-9193-432D-7E54CD6F5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22</a:t>
            </a:fld>
            <a:endParaRPr lang="en-US" altLang="ja-JP"/>
          </a:p>
        </p:txBody>
      </p:sp>
      <p:pic>
        <p:nvPicPr>
          <p:cNvPr id="7" name="コンテンツ プレースホルダー 6" descr="ダイアグラム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9EF35245-6C21-6671-5BBD-794160FF93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298" y="0"/>
            <a:ext cx="7674428" cy="5141867"/>
          </a:xfrm>
        </p:spPr>
      </p:pic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293388D2-2134-746E-2980-B2DFB7CED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AF30C8BD-3699-13FD-A262-ED96E87A89B4}"/>
              </a:ext>
            </a:extLst>
          </p:cNvPr>
          <p:cNvSpPr txBox="1"/>
          <p:nvPr/>
        </p:nvSpPr>
        <p:spPr>
          <a:xfrm>
            <a:off x="796834" y="254726"/>
            <a:ext cx="1839927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sz="1800" dirty="0"/>
              <a:t>「算法助術」の 初版は天保</a:t>
            </a:r>
            <a:r>
              <a:rPr lang="en-US" altLang="ja-JP" sz="1800" dirty="0"/>
              <a:t>12</a:t>
            </a:r>
            <a:r>
              <a:rPr lang="ja-JP" altLang="en-US" sz="1800" dirty="0"/>
              <a:t>年</a:t>
            </a:r>
          </a:p>
          <a:p>
            <a:pPr algn="ctr"/>
            <a:r>
              <a:rPr lang="en-US" altLang="ja-JP" sz="1800" dirty="0"/>
              <a:t>(1841</a:t>
            </a:r>
            <a:r>
              <a:rPr lang="ja-JP" altLang="en-US" sz="1800" dirty="0"/>
              <a:t>年</a:t>
            </a:r>
            <a:r>
              <a:rPr lang="en-US" altLang="ja-JP" sz="1800" dirty="0"/>
              <a:t>)</a:t>
            </a:r>
            <a:endParaRPr kumimoji="1" lang="ja-JP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2010636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図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148" y="368018"/>
            <a:ext cx="3072241" cy="295316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テキスト ボックス 6"/>
          <p:cNvSpPr txBox="1"/>
          <p:nvPr/>
        </p:nvSpPr>
        <p:spPr>
          <a:xfrm>
            <a:off x="335558" y="501357"/>
            <a:ext cx="47773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/>
              <a:t>問：　小球の直径を</a:t>
            </a:r>
          </a:p>
          <a:p>
            <a:r>
              <a:rPr lang="ja-JP" altLang="en-US" sz="4000" dirty="0"/>
              <a:t>３０５寸とするならば，</a:t>
            </a:r>
          </a:p>
          <a:p>
            <a:r>
              <a:rPr lang="ja-JP" altLang="en-US" sz="4000" dirty="0"/>
              <a:t>大球の直径は</a:t>
            </a:r>
          </a:p>
          <a:p>
            <a:r>
              <a:rPr lang="ja-JP" altLang="en-US" sz="4000" dirty="0"/>
              <a:t>いくらになるか。</a:t>
            </a:r>
            <a:endParaRPr lang="en-US" altLang="ja-JP" sz="4000" dirty="0"/>
          </a:p>
        </p:txBody>
      </p:sp>
      <p:sp>
        <p:nvSpPr>
          <p:cNvPr id="9" name="テキスト ボックス 8"/>
          <p:cNvSpPr txBox="1"/>
          <p:nvPr/>
        </p:nvSpPr>
        <p:spPr>
          <a:xfrm>
            <a:off x="335558" y="3479365"/>
            <a:ext cx="8446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latin typeface="+mn-ea"/>
                <a:ea typeface="+mn-ea"/>
              </a:rPr>
              <a:t>答：　大球の直径は</a:t>
            </a:r>
            <a:r>
              <a:rPr lang="en-US" altLang="ja-JP" sz="4000" dirty="0">
                <a:latin typeface="+mn-ea"/>
                <a:ea typeface="+mn-ea"/>
              </a:rPr>
              <a:t>682.000</a:t>
            </a:r>
            <a:r>
              <a:rPr lang="ja-JP" altLang="en-US" sz="4000" dirty="0">
                <a:latin typeface="+mn-ea"/>
                <a:ea typeface="+mn-ea"/>
              </a:rPr>
              <a:t>寸である。</a:t>
            </a:r>
          </a:p>
        </p:txBody>
      </p:sp>
      <p:sp>
        <p:nvSpPr>
          <p:cNvPr id="3" name="スライド番号プレースホルダー 2">
            <a:extLst>
              <a:ext uri="{FF2B5EF4-FFF2-40B4-BE49-F238E27FC236}">
                <a16:creationId xmlns:a16="http://schemas.microsoft.com/office/drawing/2014/main" id="{864C40C3-7F0F-4228-A3A4-2EEDC2C7B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23</a:t>
            </a:fld>
            <a:endParaRPr lang="en-US" altLang="ja-JP"/>
          </a:p>
        </p:txBody>
      </p:sp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B4C6F246-B3D2-E544-38B4-2E934B616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0184113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300ball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51965"/>
            <a:ext cx="9144000" cy="6598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1" y="213122"/>
            <a:ext cx="2474594" cy="685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ja-JP" altLang="en-US" dirty="0">
                <a:solidFill>
                  <a:schemeClr val="bg1"/>
                </a:solidFill>
              </a:rPr>
              <a:t>模型</a:t>
            </a:r>
          </a:p>
        </p:txBody>
      </p:sp>
      <p:sp>
        <p:nvSpPr>
          <p:cNvPr id="9223" name="AutoShape 7"/>
          <p:cNvSpPr>
            <a:spLocks noChangeArrowheads="1"/>
          </p:cNvSpPr>
          <p:nvPr/>
        </p:nvSpPr>
        <p:spPr bwMode="auto">
          <a:xfrm flipV="1">
            <a:off x="1910377" y="1764955"/>
            <a:ext cx="5096656" cy="195208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1205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808" y="14309"/>
                </a:moveTo>
                <a:cubicBezTo>
                  <a:pt x="1372" y="13191"/>
                  <a:pt x="1148" y="12000"/>
                  <a:pt x="1148" y="10800"/>
                </a:cubicBezTo>
                <a:cubicBezTo>
                  <a:pt x="1148" y="5469"/>
                  <a:pt x="5469" y="1148"/>
                  <a:pt x="10800" y="1148"/>
                </a:cubicBezTo>
                <a:cubicBezTo>
                  <a:pt x="16130" y="1148"/>
                  <a:pt x="20452" y="5469"/>
                  <a:pt x="20452" y="10800"/>
                </a:cubicBezTo>
                <a:cubicBezTo>
                  <a:pt x="20452" y="12000"/>
                  <a:pt x="20227" y="13191"/>
                  <a:pt x="19791" y="14309"/>
                </a:cubicBezTo>
                <a:lnTo>
                  <a:pt x="20860" y="14727"/>
                </a:lnTo>
                <a:cubicBezTo>
                  <a:pt x="21349" y="13475"/>
                  <a:pt x="21600" y="12143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143"/>
                  <a:pt x="250" y="13475"/>
                  <a:pt x="739" y="14727"/>
                </a:cubicBezTo>
                <a:lnTo>
                  <a:pt x="1808" y="14309"/>
                </a:lnTo>
                <a:close/>
              </a:path>
            </a:pathLst>
          </a:custGeom>
          <a:solidFill>
            <a:srgbClr val="FF0000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ja-JP" altLang="en-US" dirty="0"/>
          </a:p>
        </p:txBody>
      </p:sp>
      <p:sp>
        <p:nvSpPr>
          <p:cNvPr id="2" name="テキスト ボックス 1"/>
          <p:cNvSpPr txBox="1"/>
          <p:nvPr/>
        </p:nvSpPr>
        <p:spPr>
          <a:xfrm>
            <a:off x="930973" y="4085570"/>
            <a:ext cx="72820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solidFill>
                  <a:schemeClr val="bg1"/>
                </a:solidFill>
              </a:rPr>
              <a:t>赤道面で切断した断面を考える</a:t>
            </a:r>
            <a:endParaRPr lang="en-US" altLang="ja-JP" sz="4000" dirty="0">
              <a:solidFill>
                <a:schemeClr val="bg1"/>
              </a:solidFill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4FB711C-3D50-4614-9B91-D0629234B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24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D14B8202-2A24-9C41-BD4B-A77AD7794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31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3" grpId="0" animBg="1"/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1245031" y="297492"/>
            <a:ext cx="2310155" cy="800520"/>
          </a:xfrm>
        </p:spPr>
        <p:txBody>
          <a:bodyPr/>
          <a:lstStyle/>
          <a:p>
            <a:pPr algn="ctr" eaLnBrk="1" hangingPunct="1"/>
            <a:r>
              <a:rPr lang="ja-JP" altLang="en-US" dirty="0"/>
              <a:t>断面図</a:t>
            </a:r>
          </a:p>
        </p:txBody>
      </p:sp>
      <p:pic>
        <p:nvPicPr>
          <p:cNvPr id="8197" name="Picture 9" descr="danmen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000" contrast="4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720" y="-133070"/>
            <a:ext cx="5161280" cy="5047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オブジェクト 1"/>
          <p:cNvGraphicFramePr>
            <a:graphicFrameLocks noChangeAspect="1"/>
          </p:cNvGraphicFramePr>
          <p:nvPr/>
        </p:nvGraphicFramePr>
        <p:xfrm>
          <a:off x="618854" y="3529045"/>
          <a:ext cx="3787202" cy="9182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358640" imgH="431640" progId="Equation.DSMT4">
                  <p:embed/>
                </p:oleObj>
              </mc:Choice>
              <mc:Fallback>
                <p:oleObj name="Equation" r:id="rId5" imgW="1358640" imgH="431640" progId="Equation.DSMT4">
                  <p:embed/>
                  <p:pic>
                    <p:nvPicPr>
                      <p:cNvPr id="2" name="オブジェクト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8854" y="3529045"/>
                        <a:ext cx="3787202" cy="918205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テキスト ボックス 2"/>
          <p:cNvSpPr txBox="1">
            <a:spLocks noChangeArrowheads="1"/>
          </p:cNvSpPr>
          <p:nvPr/>
        </p:nvSpPr>
        <p:spPr bwMode="auto">
          <a:xfrm>
            <a:off x="1140530" y="1103043"/>
            <a:ext cx="246585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ja-JP" altLang="en-US" sz="3600" dirty="0">
                <a:latin typeface="Tahoma" pitchFamily="34" charset="0"/>
              </a:rPr>
              <a:t>正１０角形</a:t>
            </a:r>
            <a:endParaRPr lang="en-US" altLang="ja-JP" sz="3600" dirty="0">
              <a:latin typeface="Tahoma" pitchFamily="34" charset="0"/>
            </a:endParaRPr>
          </a:p>
        </p:txBody>
      </p:sp>
      <p:sp>
        <p:nvSpPr>
          <p:cNvPr id="4" name="テキスト ボックス 3"/>
          <p:cNvSpPr txBox="1">
            <a:spLocks noChangeArrowheads="1"/>
          </p:cNvSpPr>
          <p:nvPr/>
        </p:nvSpPr>
        <p:spPr bwMode="auto">
          <a:xfrm>
            <a:off x="1191737" y="2491430"/>
            <a:ext cx="236344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ja-JP" altLang="en-US" sz="3600" dirty="0">
                <a:solidFill>
                  <a:srgbClr val="3366FF"/>
                </a:solidFill>
                <a:latin typeface="Tahoma" pitchFamily="34" charset="0"/>
              </a:rPr>
              <a:t>正５角形</a:t>
            </a:r>
            <a:endParaRPr lang="en-US" altLang="ja-JP" sz="3600" dirty="0">
              <a:solidFill>
                <a:srgbClr val="3366FF"/>
              </a:solidFill>
              <a:latin typeface="Tahoma" pitchFamily="34" charset="0"/>
            </a:endParaRPr>
          </a:p>
        </p:txBody>
      </p:sp>
      <p:sp>
        <p:nvSpPr>
          <p:cNvPr id="12" name="Line 27"/>
          <p:cNvSpPr>
            <a:spLocks noChangeShapeType="1"/>
          </p:cNvSpPr>
          <p:nvPr/>
        </p:nvSpPr>
        <p:spPr bwMode="auto">
          <a:xfrm>
            <a:off x="4996098" y="2029703"/>
            <a:ext cx="1638788" cy="2132646"/>
          </a:xfrm>
          <a:prstGeom prst="line">
            <a:avLst/>
          </a:prstGeom>
          <a:noFill/>
          <a:ln w="38100" cap="sq">
            <a:solidFill>
              <a:srgbClr val="FF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ja-JP" altLang="en-US" dirty="0"/>
          </a:p>
        </p:txBody>
      </p:sp>
      <p:sp>
        <p:nvSpPr>
          <p:cNvPr id="13" name="Line 27"/>
          <p:cNvSpPr>
            <a:spLocks noChangeShapeType="1"/>
          </p:cNvSpPr>
          <p:nvPr/>
        </p:nvSpPr>
        <p:spPr bwMode="auto">
          <a:xfrm>
            <a:off x="5574182" y="1207008"/>
            <a:ext cx="2551158" cy="731519"/>
          </a:xfrm>
          <a:prstGeom prst="line">
            <a:avLst/>
          </a:prstGeom>
          <a:noFill/>
          <a:ln w="38100" cap="sq">
            <a:solidFill>
              <a:srgbClr val="FF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ja-JP" altLang="en-US" dirty="0"/>
          </a:p>
        </p:txBody>
      </p:sp>
      <p:sp>
        <p:nvSpPr>
          <p:cNvPr id="14" name="Line 27"/>
          <p:cNvSpPr>
            <a:spLocks noChangeShapeType="1"/>
          </p:cNvSpPr>
          <p:nvPr/>
        </p:nvSpPr>
        <p:spPr bwMode="auto">
          <a:xfrm flipV="1">
            <a:off x="4996098" y="1938527"/>
            <a:ext cx="3129242" cy="1105807"/>
          </a:xfrm>
          <a:prstGeom prst="line">
            <a:avLst/>
          </a:prstGeom>
          <a:noFill/>
          <a:ln w="38100" cap="sq">
            <a:solidFill>
              <a:srgbClr val="FF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ja-JP" altLang="en-US" dirty="0"/>
          </a:p>
        </p:txBody>
      </p:sp>
      <p:sp>
        <p:nvSpPr>
          <p:cNvPr id="8" name="五角形 7"/>
          <p:cNvSpPr/>
          <p:nvPr/>
        </p:nvSpPr>
        <p:spPr>
          <a:xfrm rot="20376089">
            <a:off x="5073852" y="1208439"/>
            <a:ext cx="1470423" cy="1437810"/>
          </a:xfrm>
          <a:prstGeom prst="pentagon">
            <a:avLst/>
          </a:prstGeom>
          <a:noFill/>
          <a:ln w="50800">
            <a:solidFill>
              <a:srgbClr val="3333CC">
                <a:alpha val="83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5" name="テキスト ボックス 4"/>
          <p:cNvSpPr txBox="1"/>
          <p:nvPr/>
        </p:nvSpPr>
        <p:spPr>
          <a:xfrm>
            <a:off x="960540" y="1909825"/>
            <a:ext cx="2727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dirty="0">
                <a:solidFill>
                  <a:srgbClr val="FF0000"/>
                </a:solidFill>
              </a:rPr>
              <a:t>３本の補助線を引く</a:t>
            </a:r>
            <a:endParaRPr kumimoji="1" lang="ja-JP" altLang="en-US" dirty="0">
              <a:solidFill>
                <a:srgbClr val="FF0000"/>
              </a:solidFill>
            </a:endParaRPr>
          </a:p>
        </p:txBody>
      </p:sp>
      <p:sp>
        <p:nvSpPr>
          <p:cNvPr id="7" name="スライド番号プレースホルダー 6">
            <a:extLst>
              <a:ext uri="{FF2B5EF4-FFF2-40B4-BE49-F238E27FC236}">
                <a16:creationId xmlns:a16="http://schemas.microsoft.com/office/drawing/2014/main" id="{608C475D-7CA3-46B3-9A68-D013E5E6D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25</a:t>
            </a:fld>
            <a:endParaRPr lang="en-US" altLang="ja-JP"/>
          </a:p>
        </p:txBody>
      </p:sp>
      <p:sp>
        <p:nvSpPr>
          <p:cNvPr id="6" name="フッター プレースホルダー 5">
            <a:extLst>
              <a:ext uri="{FF2B5EF4-FFF2-40B4-BE49-F238E27FC236}">
                <a16:creationId xmlns:a16="http://schemas.microsoft.com/office/drawing/2014/main" id="{BE656B04-985A-4901-32E0-CF3CF2C5E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2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2" grpId="0" animBg="1"/>
      <p:bldP spid="13" grpId="0" animBg="1"/>
      <p:bldP spid="14" grpId="0" animBg="1"/>
      <p:bldP spid="8" grpId="0" animBg="1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 sz="quarter"/>
          </p:nvPr>
        </p:nvSpPr>
        <p:spPr>
          <a:xfrm>
            <a:off x="932621" y="251997"/>
            <a:ext cx="3049500" cy="468991"/>
          </a:xfrm>
        </p:spPr>
        <p:txBody>
          <a:bodyPr>
            <a:normAutofit fontScale="90000"/>
          </a:bodyPr>
          <a:lstStyle/>
          <a:p>
            <a:pPr algn="ctr"/>
            <a:r>
              <a:rPr lang="ja-JP" altLang="en-US" sz="2800" dirty="0">
                <a:solidFill>
                  <a:srgbClr val="FF0000"/>
                </a:solidFill>
                <a:latin typeface="+mj-ea"/>
              </a:rPr>
              <a:t>算法助術の解法</a:t>
            </a:r>
            <a:endParaRPr kumimoji="1" lang="ja-JP" altLang="en-US" sz="2800" dirty="0">
              <a:solidFill>
                <a:srgbClr val="FF0000"/>
              </a:solidFill>
              <a:latin typeface="+mj-ea"/>
            </a:endParaRPr>
          </a:p>
        </p:txBody>
      </p:sp>
      <p:pic>
        <p:nvPicPr>
          <p:cNvPr id="7" name="コンテンツ プレースホルダー 6"/>
          <p:cNvPicPr>
            <a:picLocks noGrp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6735" y="486493"/>
            <a:ext cx="2940711" cy="2583071"/>
          </a:xfrm>
        </p:spPr>
      </p:pic>
      <p:graphicFrame>
        <p:nvGraphicFramePr>
          <p:cNvPr id="8" name="オブジェクト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3807857"/>
              </p:ext>
            </p:extLst>
          </p:nvPr>
        </p:nvGraphicFramePr>
        <p:xfrm>
          <a:off x="428201" y="781223"/>
          <a:ext cx="4383088" cy="10346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2184120" imgH="685800" progId="Equation.DSMT4">
                  <p:embed/>
                </p:oleObj>
              </mc:Choice>
              <mc:Fallback>
                <p:oleObj name="Equation" r:id="rId4" imgW="2184120" imgH="685800" progId="Equation.DSMT4">
                  <p:embed/>
                  <p:pic>
                    <p:nvPicPr>
                      <p:cNvPr id="8" name="オブジェクト 7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28201" y="781223"/>
                        <a:ext cx="4383088" cy="10346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オブジェクト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8133287"/>
              </p:ext>
            </p:extLst>
          </p:nvPr>
        </p:nvGraphicFramePr>
        <p:xfrm>
          <a:off x="1791271" y="2487004"/>
          <a:ext cx="2328974" cy="7879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1041120" imgH="469800" progId="Equation.DSMT4">
                  <p:embed/>
                </p:oleObj>
              </mc:Choice>
              <mc:Fallback>
                <p:oleObj name="Equation" r:id="rId6" imgW="1041120" imgH="469800" progId="Equation.DSMT4">
                  <p:embed/>
                  <p:pic>
                    <p:nvPicPr>
                      <p:cNvPr id="13" name="オブジェクト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1271" y="2487004"/>
                        <a:ext cx="2328974" cy="78794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オブジェクト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8687945"/>
              </p:ext>
            </p:extLst>
          </p:nvPr>
        </p:nvGraphicFramePr>
        <p:xfrm>
          <a:off x="1683322" y="1826400"/>
          <a:ext cx="2370137" cy="6500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1180800" imgH="431640" progId="Equation.DSMT4">
                  <p:embed/>
                </p:oleObj>
              </mc:Choice>
              <mc:Fallback>
                <p:oleObj name="Equation" r:id="rId8" imgW="1180800" imgH="431640" progId="Equation.DSMT4">
                  <p:embed/>
                  <p:pic>
                    <p:nvPicPr>
                      <p:cNvPr id="15" name="オブジェクト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83322" y="1826400"/>
                        <a:ext cx="2370137" cy="65008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5025" name="Picture 3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637" y="380025"/>
            <a:ext cx="2648104" cy="235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 cmpd="sng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766" y="2461799"/>
            <a:ext cx="2597940" cy="240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 cmpd="sng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7" name="オブジェクト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2155449"/>
              </p:ext>
            </p:extLst>
          </p:nvPr>
        </p:nvGraphicFramePr>
        <p:xfrm>
          <a:off x="1791271" y="3256473"/>
          <a:ext cx="2154237" cy="6774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1" imgW="939600" imgH="393480" progId="Equation.DSMT4">
                  <p:embed/>
                </p:oleObj>
              </mc:Choice>
              <mc:Fallback>
                <p:oleObj name="Equation" r:id="rId11" imgW="939600" imgH="393480" progId="Equation.DSMT4">
                  <p:embed/>
                  <p:pic>
                    <p:nvPicPr>
                      <p:cNvPr id="17" name="オブジェクト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1271" y="3256473"/>
                        <a:ext cx="2154237" cy="6774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五角形 10"/>
          <p:cNvSpPr/>
          <p:nvPr/>
        </p:nvSpPr>
        <p:spPr>
          <a:xfrm rot="20461035">
            <a:off x="6290877" y="783221"/>
            <a:ext cx="1242105" cy="1127843"/>
          </a:xfrm>
          <a:prstGeom prst="pentagon">
            <a:avLst/>
          </a:prstGeom>
          <a:noFill/>
          <a:ln w="57150">
            <a:solidFill>
              <a:srgbClr val="3333CC">
                <a:alpha val="78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graphicFrame>
        <p:nvGraphicFramePr>
          <p:cNvPr id="12" name="オブジェクト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1334385"/>
              </p:ext>
            </p:extLst>
          </p:nvPr>
        </p:nvGraphicFramePr>
        <p:xfrm>
          <a:off x="1027341" y="3907712"/>
          <a:ext cx="2503487" cy="6774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3" imgW="1091880" imgH="393480" progId="Equation.DSMT4">
                  <p:embed/>
                </p:oleObj>
              </mc:Choice>
              <mc:Fallback>
                <p:oleObj name="Equation" r:id="rId13" imgW="1091880" imgH="393480" progId="Equation.DSMT4">
                  <p:embed/>
                  <p:pic>
                    <p:nvPicPr>
                      <p:cNvPr id="12" name="オブジェクト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27341" y="3907712"/>
                        <a:ext cx="2503487" cy="6774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DAD9E08-6261-4727-AB6B-E892E9C9D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26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803C6BFC-BA21-98BA-00F2-1BA57B8FC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421650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8" accel="6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3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3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2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3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300"/>
                                        <p:tgtEl>
                                          <p:spTgt spid="85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4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9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6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6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タイトル 1"/>
          <p:cNvSpPr>
            <a:spLocks noGrp="1"/>
          </p:cNvSpPr>
          <p:nvPr>
            <p:ph type="title" sz="quarter"/>
          </p:nvPr>
        </p:nvSpPr>
        <p:spPr>
          <a:xfrm>
            <a:off x="564318" y="331014"/>
            <a:ext cx="4007682" cy="561442"/>
          </a:xfrm>
        </p:spPr>
        <p:txBody>
          <a:bodyPr>
            <a:noAutofit/>
          </a:bodyPr>
          <a:lstStyle/>
          <a:p>
            <a:pPr eaLnBrk="1" hangingPunct="1"/>
            <a:r>
              <a:rPr lang="ja-JP" altLang="en-US" sz="3600" dirty="0">
                <a:solidFill>
                  <a:srgbClr val="FF0000"/>
                </a:solidFill>
                <a:latin typeface="+mn-ea"/>
                <a:ea typeface="+mn-ea"/>
              </a:rPr>
              <a:t>この値は変？！</a:t>
            </a:r>
            <a:r>
              <a:rPr lang="en-US" altLang="ja-JP" sz="3600" dirty="0">
                <a:solidFill>
                  <a:srgbClr val="FF0000"/>
                </a:solidFill>
                <a:latin typeface="+mn-ea"/>
                <a:ea typeface="+mn-ea"/>
              </a:rPr>
              <a:t> </a:t>
            </a:r>
            <a:endParaRPr lang="ja-JP" altLang="en-US" sz="3600" dirty="0">
              <a:solidFill>
                <a:srgbClr val="FF0000"/>
              </a:solidFill>
              <a:latin typeface="+mn-ea"/>
              <a:ea typeface="+mn-ea"/>
            </a:endParaRPr>
          </a:p>
        </p:txBody>
      </p:sp>
      <p:graphicFrame>
        <p:nvGraphicFramePr>
          <p:cNvPr id="9" name="オブジェクト 8"/>
          <p:cNvGraphicFramePr>
            <a:graphicFrameLocks noChangeAspect="1"/>
          </p:cNvGraphicFramePr>
          <p:nvPr/>
        </p:nvGraphicFramePr>
        <p:xfrm>
          <a:off x="3743503" y="2908496"/>
          <a:ext cx="4341813" cy="628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054080" imgH="203040" progId="Equation.DSMT4">
                  <p:embed/>
                </p:oleObj>
              </mc:Choice>
              <mc:Fallback>
                <p:oleObj name="Equation" r:id="rId3" imgW="1054080" imgH="203040" progId="Equation.DSMT4">
                  <p:embed/>
                  <p:pic>
                    <p:nvPicPr>
                      <p:cNvPr id="9" name="オブジェクト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43503" y="2908496"/>
                        <a:ext cx="4341813" cy="628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0" name="オブジェクト 9"/>
          <p:cNvGraphicFramePr>
            <a:graphicFrameLocks noChangeAspect="1"/>
          </p:cNvGraphicFramePr>
          <p:nvPr/>
        </p:nvGraphicFramePr>
        <p:xfrm>
          <a:off x="306008" y="1619421"/>
          <a:ext cx="8161337" cy="6679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981080" imgH="215640" progId="Equation.DSMT4">
                  <p:embed/>
                </p:oleObj>
              </mc:Choice>
              <mc:Fallback>
                <p:oleObj name="Equation" r:id="rId5" imgW="1981080" imgH="215640" progId="Equation.DSMT4">
                  <p:embed/>
                  <p:pic>
                    <p:nvPicPr>
                      <p:cNvPr id="9220" name="オブジェクト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008" y="1619421"/>
                        <a:ext cx="8161337" cy="66794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1" name="オブジェクト 11"/>
          <p:cNvGraphicFramePr>
            <a:graphicFrameLocks noChangeAspect="1"/>
          </p:cNvGraphicFramePr>
          <p:nvPr/>
        </p:nvGraphicFramePr>
        <p:xfrm>
          <a:off x="1318655" y="2299430"/>
          <a:ext cx="5640387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1638000" imgH="215640" progId="Equation.DSMT4">
                  <p:embed/>
                </p:oleObj>
              </mc:Choice>
              <mc:Fallback>
                <p:oleObj name="Equation" r:id="rId7" imgW="1638000" imgH="215640" progId="Equation.DSMT4">
                  <p:embed/>
                  <p:pic>
                    <p:nvPicPr>
                      <p:cNvPr id="9221" name="オブジェクト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18655" y="2299430"/>
                        <a:ext cx="5640387" cy="557213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 w="9525">
                        <a:solidFill>
                          <a:schemeClr val="accent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2" name="オブジェクト 12"/>
          <p:cNvGraphicFramePr>
            <a:graphicFrameLocks noChangeAspect="1"/>
          </p:cNvGraphicFramePr>
          <p:nvPr/>
        </p:nvGraphicFramePr>
        <p:xfrm>
          <a:off x="328232" y="1009821"/>
          <a:ext cx="6381750" cy="6679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1549080" imgH="215640" progId="Equation.DSMT4">
                  <p:embed/>
                </p:oleObj>
              </mc:Choice>
              <mc:Fallback>
                <p:oleObj name="Equation" r:id="rId9" imgW="1549080" imgH="215640" progId="Equation.DSMT4">
                  <p:embed/>
                  <p:pic>
                    <p:nvPicPr>
                      <p:cNvPr id="9222" name="オブジェクト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232" y="1009821"/>
                        <a:ext cx="6381750" cy="66794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オブジェクト 13"/>
          <p:cNvGraphicFramePr>
            <a:graphicFrameLocks noChangeAspect="1"/>
          </p:cNvGraphicFramePr>
          <p:nvPr/>
        </p:nvGraphicFramePr>
        <p:xfrm>
          <a:off x="3662655" y="3480292"/>
          <a:ext cx="4549775" cy="628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1" imgW="1104840" imgH="203040" progId="Equation.DSMT4">
                  <p:embed/>
                </p:oleObj>
              </mc:Choice>
              <mc:Fallback>
                <p:oleObj name="Equation" r:id="rId11" imgW="1104840" imgH="203040" progId="Equation.DSMT4">
                  <p:embed/>
                  <p:pic>
                    <p:nvPicPr>
                      <p:cNvPr id="14" name="オブジェクト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62655" y="3480292"/>
                        <a:ext cx="4549775" cy="628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オブジェクト 14"/>
          <p:cNvGraphicFramePr>
            <a:graphicFrameLocks noChangeAspect="1"/>
          </p:cNvGraphicFramePr>
          <p:nvPr/>
        </p:nvGraphicFramePr>
        <p:xfrm>
          <a:off x="835521" y="4161045"/>
          <a:ext cx="7874000" cy="5250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3" imgW="2286000" imgH="203040" progId="Equation.DSMT4">
                  <p:embed/>
                </p:oleObj>
              </mc:Choice>
              <mc:Fallback>
                <p:oleObj name="Equation" r:id="rId13" imgW="2286000" imgH="203040" progId="Equation.DSMT4">
                  <p:embed/>
                  <p:pic>
                    <p:nvPicPr>
                      <p:cNvPr id="15" name="オブジェクト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5521" y="4161045"/>
                        <a:ext cx="7874000" cy="525065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 w="9525">
                        <a:solidFill>
                          <a:schemeClr val="accent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オブジェクト 1"/>
          <p:cNvGraphicFramePr>
            <a:graphicFrameLocks noChangeAspect="1"/>
          </p:cNvGraphicFramePr>
          <p:nvPr/>
        </p:nvGraphicFramePr>
        <p:xfrm>
          <a:off x="5413248" y="265690"/>
          <a:ext cx="3174797" cy="8333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5" imgW="1447560" imgH="457200" progId="Equation.DSMT4">
                  <p:embed/>
                </p:oleObj>
              </mc:Choice>
              <mc:Fallback>
                <p:oleObj name="Equation" r:id="rId15" imgW="1447560" imgH="457200" progId="Equation.DSMT4">
                  <p:embed/>
                  <p:pic>
                    <p:nvPicPr>
                      <p:cNvPr id="2" name="オブジェクト 1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5413248" y="265690"/>
                        <a:ext cx="3174797" cy="8333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E94C8FD-DF9C-4672-87A6-AA9D4AFFA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27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607D2078-250B-9496-C933-C9FA1334A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9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9616" y="-329221"/>
            <a:ext cx="7644384" cy="5644490"/>
          </a:xfrm>
          <a:prstGeom prst="rect">
            <a:avLst/>
          </a:prstGeom>
        </p:spPr>
      </p:pic>
      <p:sp>
        <p:nvSpPr>
          <p:cNvPr id="7" name="円/楕円 6"/>
          <p:cNvSpPr/>
          <p:nvPr/>
        </p:nvSpPr>
        <p:spPr>
          <a:xfrm>
            <a:off x="4280825" y="759369"/>
            <a:ext cx="2258964" cy="213497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27" name="円/楕円 26"/>
          <p:cNvSpPr>
            <a:spLocks noChangeAspect="1"/>
          </p:cNvSpPr>
          <p:nvPr/>
        </p:nvSpPr>
        <p:spPr>
          <a:xfrm>
            <a:off x="4936750" y="-121884"/>
            <a:ext cx="947114" cy="88125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30" name="円/楕円 29"/>
          <p:cNvSpPr>
            <a:spLocks noChangeAspect="1"/>
          </p:cNvSpPr>
          <p:nvPr/>
        </p:nvSpPr>
        <p:spPr>
          <a:xfrm>
            <a:off x="5896686" y="184688"/>
            <a:ext cx="947114" cy="88125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31" name="円/楕円 30"/>
          <p:cNvSpPr>
            <a:spLocks noChangeAspect="1"/>
          </p:cNvSpPr>
          <p:nvPr/>
        </p:nvSpPr>
        <p:spPr>
          <a:xfrm>
            <a:off x="6501555" y="954361"/>
            <a:ext cx="947114" cy="88125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32" name="円/楕円 31"/>
          <p:cNvSpPr>
            <a:spLocks noChangeAspect="1"/>
          </p:cNvSpPr>
          <p:nvPr/>
        </p:nvSpPr>
        <p:spPr>
          <a:xfrm>
            <a:off x="6501555" y="1878064"/>
            <a:ext cx="947114" cy="88125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33" name="円/楕円 32"/>
          <p:cNvSpPr>
            <a:spLocks noChangeAspect="1"/>
          </p:cNvSpPr>
          <p:nvPr/>
        </p:nvSpPr>
        <p:spPr>
          <a:xfrm>
            <a:off x="5896685" y="2610318"/>
            <a:ext cx="947115" cy="88125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34" name="円/楕円 33"/>
          <p:cNvSpPr>
            <a:spLocks noChangeAspect="1"/>
          </p:cNvSpPr>
          <p:nvPr/>
        </p:nvSpPr>
        <p:spPr>
          <a:xfrm>
            <a:off x="4968140" y="2894347"/>
            <a:ext cx="947114" cy="88125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35" name="円/楕円 34"/>
          <p:cNvSpPr>
            <a:spLocks noChangeAspect="1"/>
          </p:cNvSpPr>
          <p:nvPr/>
        </p:nvSpPr>
        <p:spPr>
          <a:xfrm>
            <a:off x="3998785" y="2610319"/>
            <a:ext cx="947114" cy="88125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36" name="円/楕円 35"/>
          <p:cNvSpPr>
            <a:spLocks noChangeAspect="1"/>
          </p:cNvSpPr>
          <p:nvPr/>
        </p:nvSpPr>
        <p:spPr>
          <a:xfrm>
            <a:off x="3394153" y="1878064"/>
            <a:ext cx="947114" cy="88125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37" name="円/楕円 36"/>
          <p:cNvSpPr>
            <a:spLocks noChangeAspect="1"/>
          </p:cNvSpPr>
          <p:nvPr/>
        </p:nvSpPr>
        <p:spPr>
          <a:xfrm>
            <a:off x="3394153" y="934360"/>
            <a:ext cx="947114" cy="88125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38" name="円/楕円 37"/>
          <p:cNvSpPr>
            <a:spLocks noChangeAspect="1"/>
          </p:cNvSpPr>
          <p:nvPr/>
        </p:nvSpPr>
        <p:spPr>
          <a:xfrm>
            <a:off x="3975406" y="168261"/>
            <a:ext cx="947114" cy="88125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5" name="テキスト ボックス 4"/>
          <p:cNvSpPr txBox="1"/>
          <p:nvPr/>
        </p:nvSpPr>
        <p:spPr>
          <a:xfrm>
            <a:off x="86764" y="234944"/>
            <a:ext cx="2103120" cy="830997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sz="1600" dirty="0">
                <a:solidFill>
                  <a:srgbClr val="FF0000"/>
                </a:solidFill>
              </a:rPr>
              <a:t>「</a:t>
            </a:r>
            <a:r>
              <a:rPr lang="en-US" altLang="ja-JP" sz="1600" dirty="0">
                <a:solidFill>
                  <a:srgbClr val="FF0000"/>
                </a:solidFill>
              </a:rPr>
              <a:t>FUJI</a:t>
            </a:r>
            <a:r>
              <a:rPr lang="ja-JP" altLang="en-US" sz="1600" dirty="0">
                <a:solidFill>
                  <a:srgbClr val="FF0000"/>
                </a:solidFill>
              </a:rPr>
              <a:t>なごや科学館」</a:t>
            </a:r>
          </a:p>
          <a:p>
            <a:pPr algn="ctr"/>
            <a:r>
              <a:rPr lang="en-US" altLang="ja-JP" sz="1600" dirty="0">
                <a:solidFill>
                  <a:srgbClr val="FF0000"/>
                </a:solidFill>
              </a:rPr>
              <a:t>(</a:t>
            </a:r>
            <a:r>
              <a:rPr lang="ja-JP" altLang="en-US" sz="1600" dirty="0">
                <a:solidFill>
                  <a:srgbClr val="FF0000"/>
                </a:solidFill>
              </a:rPr>
              <a:t>旧</a:t>
            </a:r>
            <a:r>
              <a:rPr lang="en-US" altLang="ja-JP" sz="1600" dirty="0">
                <a:solidFill>
                  <a:srgbClr val="FF0000"/>
                </a:solidFill>
              </a:rPr>
              <a:t>)</a:t>
            </a:r>
            <a:r>
              <a:rPr lang="ja-JP" altLang="en-US" sz="1600" dirty="0">
                <a:solidFill>
                  <a:srgbClr val="FF0000"/>
                </a:solidFill>
              </a:rPr>
              <a:t>名古屋市科学館</a:t>
            </a:r>
          </a:p>
          <a:p>
            <a:pPr algn="ctr"/>
            <a:r>
              <a:rPr lang="ja-JP" altLang="en-US" sz="1600" dirty="0">
                <a:solidFill>
                  <a:srgbClr val="FF0000"/>
                </a:solidFill>
              </a:rPr>
              <a:t>外観</a:t>
            </a:r>
          </a:p>
        </p:txBody>
      </p:sp>
      <p:sp>
        <p:nvSpPr>
          <p:cNvPr id="6" name="テキスト ボックス 5"/>
          <p:cNvSpPr txBox="1"/>
          <p:nvPr/>
        </p:nvSpPr>
        <p:spPr>
          <a:xfrm>
            <a:off x="7868" y="538862"/>
            <a:ext cx="234946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>
                <a:latin typeface="+mn-ea"/>
                <a:ea typeface="+mn-ea"/>
              </a:rPr>
              <a:t>プラネタリウムの直径は</a:t>
            </a:r>
            <a:r>
              <a:rPr lang="en-US" altLang="ja-JP" dirty="0">
                <a:latin typeface="+mn-ea"/>
                <a:ea typeface="+mn-ea"/>
              </a:rPr>
              <a:t>35 m</a:t>
            </a:r>
            <a:endParaRPr kumimoji="1" lang="ja-JP" altLang="en-US" dirty="0">
              <a:latin typeface="+mn-ea"/>
              <a:ea typeface="+mn-ea"/>
            </a:endParaRPr>
          </a:p>
        </p:txBody>
      </p:sp>
      <p:sp>
        <p:nvSpPr>
          <p:cNvPr id="9" name="角丸四角形吹き出し 8"/>
          <p:cNvSpPr/>
          <p:nvPr/>
        </p:nvSpPr>
        <p:spPr>
          <a:xfrm>
            <a:off x="127056" y="4145739"/>
            <a:ext cx="2190750" cy="694708"/>
          </a:xfrm>
          <a:prstGeom prst="wedgeRoundRectCallout">
            <a:avLst>
              <a:gd name="adj1" fmla="val 170502"/>
              <a:gd name="adj2" fmla="val 48334"/>
              <a:gd name="adj3" fmla="val 16667"/>
            </a:avLst>
          </a:prstGeom>
          <a:solidFill>
            <a:schemeClr val="bg1"/>
          </a:solidFill>
          <a:ln w="31750">
            <a:solidFill>
              <a:srgbClr val="33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dirty="0">
                <a:solidFill>
                  <a:schemeClr val="tx1"/>
                </a:solidFill>
              </a:rPr>
              <a:t>金</a:t>
            </a:r>
            <a:r>
              <a:rPr lang="en-US" altLang="ja-JP" dirty="0">
                <a:solidFill>
                  <a:schemeClr val="tx1"/>
                </a:solidFill>
              </a:rPr>
              <a:t> &amp; </a:t>
            </a:r>
            <a:r>
              <a:rPr lang="ja-JP" altLang="en-US" dirty="0">
                <a:solidFill>
                  <a:schemeClr val="tx1"/>
                </a:solidFill>
              </a:rPr>
              <a:t>堀部</a:t>
            </a:r>
          </a:p>
          <a:p>
            <a:pPr algn="ctr"/>
            <a:r>
              <a:rPr lang="en-US" altLang="ja-JP" dirty="0">
                <a:solidFill>
                  <a:schemeClr val="tx1"/>
                </a:solidFill>
              </a:rPr>
              <a:t>2014-5-</a:t>
            </a:r>
            <a:r>
              <a:rPr kumimoji="1" lang="en-US" altLang="ja-JP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C050DF4-8D1F-46F9-886F-7A8ED8F36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28</a:t>
            </a:fld>
            <a:endParaRPr lang="en-US" altLang="ja-JP"/>
          </a:p>
        </p:txBody>
      </p:sp>
      <p:sp>
        <p:nvSpPr>
          <p:cNvPr id="8" name="フッター プレースホルダー 7">
            <a:extLst>
              <a:ext uri="{FF2B5EF4-FFF2-40B4-BE49-F238E27FC236}">
                <a16:creationId xmlns:a16="http://schemas.microsoft.com/office/drawing/2014/main" id="{59091F12-0216-4F8D-AC95-AE998E09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79514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9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9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9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7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6" grpId="0" animBg="1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3" name="オブジェクト 6"/>
          <p:cNvGraphicFramePr>
            <a:graphicFrameLocks noChangeAspect="1"/>
          </p:cNvGraphicFramePr>
          <p:nvPr/>
        </p:nvGraphicFramePr>
        <p:xfrm>
          <a:off x="734580" y="2029443"/>
          <a:ext cx="2132012" cy="8917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774360" imgH="431640" progId="Equation.DSMT4">
                  <p:embed/>
                </p:oleObj>
              </mc:Choice>
              <mc:Fallback>
                <p:oleObj name="Equation" r:id="rId3" imgW="774360" imgH="431640" progId="Equation.DSMT4">
                  <p:embed/>
                  <p:pic>
                    <p:nvPicPr>
                      <p:cNvPr id="10243" name="オブジェクト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4580" y="2029443"/>
                        <a:ext cx="2132012" cy="891779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5" name="オブジェクト 8"/>
          <p:cNvGraphicFramePr>
            <a:graphicFrameLocks noChangeAspect="1"/>
          </p:cNvGraphicFramePr>
          <p:nvPr/>
        </p:nvGraphicFramePr>
        <p:xfrm>
          <a:off x="872534" y="2867558"/>
          <a:ext cx="7450138" cy="7433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2425680" imgH="342720" progId="Equation.DSMT4">
                  <p:embed/>
                </p:oleObj>
              </mc:Choice>
              <mc:Fallback>
                <p:oleObj name="Equation" r:id="rId5" imgW="2425680" imgH="342720" progId="Equation.DSMT4">
                  <p:embed/>
                  <p:pic>
                    <p:nvPicPr>
                      <p:cNvPr id="10245" name="オブジェクト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2534" y="2867558"/>
                        <a:ext cx="7450138" cy="74338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6" name="オブジェクト 10"/>
          <p:cNvGraphicFramePr>
            <a:graphicFrameLocks noChangeAspect="1"/>
          </p:cNvGraphicFramePr>
          <p:nvPr/>
        </p:nvGraphicFramePr>
        <p:xfrm>
          <a:off x="807446" y="3591762"/>
          <a:ext cx="7580313" cy="6795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2400120" imgH="330120" progId="Equation.DSMT4">
                  <p:embed/>
                </p:oleObj>
              </mc:Choice>
              <mc:Fallback>
                <p:oleObj name="Equation" r:id="rId7" imgW="2400120" imgH="330120" progId="Equation.DSMT4">
                  <p:embed/>
                  <p:pic>
                    <p:nvPicPr>
                      <p:cNvPr id="10246" name="オブジェクト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7446" y="3591762"/>
                        <a:ext cx="7580313" cy="67954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7" name="オブジェクト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23881296"/>
              </p:ext>
            </p:extLst>
          </p:nvPr>
        </p:nvGraphicFramePr>
        <p:xfrm>
          <a:off x="2188570" y="4166730"/>
          <a:ext cx="4818063" cy="6072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1511280" imgH="253800" progId="Equation.DSMT4">
                  <p:embed/>
                </p:oleObj>
              </mc:Choice>
              <mc:Fallback>
                <p:oleObj name="Equation" r:id="rId9" imgW="1511280" imgH="253800" progId="Equation.DSMT4">
                  <p:embed/>
                  <p:pic>
                    <p:nvPicPr>
                      <p:cNvPr id="10247" name="オブジェクト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88570" y="4166730"/>
                        <a:ext cx="4818063" cy="60721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8" name="オブジェクト 1"/>
          <p:cNvGraphicFramePr>
            <a:graphicFrameLocks noChangeAspect="1"/>
          </p:cNvGraphicFramePr>
          <p:nvPr/>
        </p:nvGraphicFramePr>
        <p:xfrm>
          <a:off x="3171292" y="2207297"/>
          <a:ext cx="5173663" cy="5250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1" imgW="1879560" imgH="253800" progId="Equation.DSMT4">
                  <p:embed/>
                </p:oleObj>
              </mc:Choice>
              <mc:Fallback>
                <p:oleObj name="Equation" r:id="rId11" imgW="1879560" imgH="253800" progId="Equation.DSMT4">
                  <p:embed/>
                  <p:pic>
                    <p:nvPicPr>
                      <p:cNvPr id="10248" name="オブジェクト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1292" y="2207297"/>
                        <a:ext cx="5173663" cy="5250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オブジェクト 1"/>
          <p:cNvGraphicFramePr>
            <a:graphicFrameLocks noChangeAspect="1"/>
          </p:cNvGraphicFramePr>
          <p:nvPr/>
        </p:nvGraphicFramePr>
        <p:xfrm>
          <a:off x="991326" y="343815"/>
          <a:ext cx="6960297" cy="731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3" imgW="2819160" imgH="393480" progId="Equation.DSMT4">
                  <p:embed/>
                </p:oleObj>
              </mc:Choice>
              <mc:Fallback>
                <p:oleObj name="Equation" r:id="rId13" imgW="2819160" imgH="393480" progId="Equation.DSMT4">
                  <p:embed/>
                  <p:pic>
                    <p:nvPicPr>
                      <p:cNvPr id="2" name="オブジェクト 1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991326" y="343815"/>
                        <a:ext cx="6960297" cy="7315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テキスト ボックス 4"/>
          <p:cNvSpPr txBox="1"/>
          <p:nvPr/>
        </p:nvSpPr>
        <p:spPr>
          <a:xfrm>
            <a:off x="1733703" y="1097283"/>
            <a:ext cx="57278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2800" b="1" dirty="0">
                <a:solidFill>
                  <a:srgbClr val="FF0000"/>
                </a:solidFill>
                <a:latin typeface="+mn-lt"/>
              </a:rPr>
              <a:t>大きな整数の３０５と６８２を選んだ</a:t>
            </a:r>
          </a:p>
          <a:p>
            <a:pPr algn="ctr"/>
            <a:r>
              <a:rPr lang="ja-JP" altLang="en-US" sz="2800" b="1" dirty="0">
                <a:solidFill>
                  <a:srgbClr val="FF0000"/>
                </a:solidFill>
                <a:latin typeface="+mn-lt"/>
              </a:rPr>
              <a:t>理由は何なのだろうか？</a:t>
            </a:r>
            <a:endParaRPr kumimoji="1" lang="ja-JP" altLang="en-US" sz="2800" dirty="0">
              <a:latin typeface="+mn-lt"/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A016385-4943-4862-8E14-6F4BF2122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29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CE362823-319B-2189-28FF-33A680419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1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9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タイトル 1"/>
          <p:cNvSpPr>
            <a:spLocks noGrp="1"/>
          </p:cNvSpPr>
          <p:nvPr>
            <p:ph type="title" sz="quarter"/>
          </p:nvPr>
        </p:nvSpPr>
        <p:spPr>
          <a:xfrm>
            <a:off x="257883" y="545612"/>
            <a:ext cx="2609675" cy="546497"/>
          </a:xfrm>
        </p:spPr>
        <p:txBody>
          <a:bodyPr>
            <a:noAutofit/>
          </a:bodyPr>
          <a:lstStyle/>
          <a:p>
            <a:pPr algn="ctr" eaLnBrk="1" hangingPunct="1"/>
            <a:r>
              <a:rPr lang="ja-JP" altLang="en-US" sz="3200" dirty="0">
                <a:solidFill>
                  <a:srgbClr val="FF0000"/>
                </a:solidFill>
              </a:rPr>
              <a:t>次なる疑問？</a:t>
            </a:r>
            <a:r>
              <a:rPr lang="en-US" altLang="ja-JP" sz="3200" dirty="0">
                <a:solidFill>
                  <a:srgbClr val="FF0000"/>
                </a:solidFill>
              </a:rPr>
              <a:t> </a:t>
            </a:r>
            <a:endParaRPr lang="ja-JP" altLang="en-US" sz="3200" dirty="0">
              <a:solidFill>
                <a:srgbClr val="FF0000"/>
              </a:solidFill>
            </a:endParaRPr>
          </a:p>
        </p:txBody>
      </p:sp>
      <p:graphicFrame>
        <p:nvGraphicFramePr>
          <p:cNvPr id="11267" name="オブジェクト 6"/>
          <p:cNvGraphicFramePr>
            <a:graphicFrameLocks noChangeAspect="1"/>
          </p:cNvGraphicFramePr>
          <p:nvPr/>
        </p:nvGraphicFramePr>
        <p:xfrm>
          <a:off x="2941421" y="460718"/>
          <a:ext cx="5892800" cy="708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692080" imgH="431640" progId="Equation.DSMT4">
                  <p:embed/>
                </p:oleObj>
              </mc:Choice>
              <mc:Fallback>
                <p:oleObj name="Equation" r:id="rId3" imgW="2692080" imgH="431640" progId="Equation.DSMT4">
                  <p:embed/>
                  <p:pic>
                    <p:nvPicPr>
                      <p:cNvPr id="11267" name="オブジェクト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1421" y="460718"/>
                        <a:ext cx="5892800" cy="708025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8" name="Rectangle 5"/>
          <p:cNvSpPr>
            <a:spLocks noChangeArrowheads="1"/>
          </p:cNvSpPr>
          <p:nvPr/>
        </p:nvSpPr>
        <p:spPr bwMode="auto">
          <a:xfrm>
            <a:off x="0" y="-230832"/>
            <a:ext cx="18473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ja-JP" altLang="en-US" sz="2400" dirty="0">
              <a:latin typeface="Tahoma" pitchFamily="34" charset="0"/>
            </a:endParaRPr>
          </a:p>
        </p:txBody>
      </p:sp>
      <p:graphicFrame>
        <p:nvGraphicFramePr>
          <p:cNvPr id="11269" name="オブジェクト 8"/>
          <p:cNvGraphicFramePr>
            <a:graphicFrameLocks noChangeAspect="1"/>
          </p:cNvGraphicFramePr>
          <p:nvPr/>
        </p:nvGraphicFramePr>
        <p:xfrm>
          <a:off x="666750" y="1203684"/>
          <a:ext cx="7038975" cy="14370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2501640" imgH="685800" progId="Equation.DSMT4">
                  <p:embed/>
                </p:oleObj>
              </mc:Choice>
              <mc:Fallback>
                <p:oleObj name="Equation" r:id="rId5" imgW="2501640" imgH="685800" progId="Equation.DSMT4">
                  <p:embed/>
                  <p:pic>
                    <p:nvPicPr>
                      <p:cNvPr id="11269" name="オブジェクト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750" y="1203684"/>
                        <a:ext cx="7038975" cy="143708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0" name="Rectangle 7"/>
          <p:cNvSpPr>
            <a:spLocks noChangeArrowheads="1"/>
          </p:cNvSpPr>
          <p:nvPr/>
        </p:nvSpPr>
        <p:spPr bwMode="auto">
          <a:xfrm>
            <a:off x="0" y="-230832"/>
            <a:ext cx="18473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ja-JP" altLang="en-US" sz="2400" dirty="0">
              <a:latin typeface="Tahoma" pitchFamily="34" charset="0"/>
            </a:endParaRPr>
          </a:p>
        </p:txBody>
      </p:sp>
      <p:graphicFrame>
        <p:nvGraphicFramePr>
          <p:cNvPr id="11271" name="オブジェクト 10"/>
          <p:cNvGraphicFramePr>
            <a:graphicFrameLocks noChangeAspect="1"/>
          </p:cNvGraphicFramePr>
          <p:nvPr/>
        </p:nvGraphicFramePr>
        <p:xfrm>
          <a:off x="691184" y="2665908"/>
          <a:ext cx="2292350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799920" imgH="634680" progId="Equation.DSMT4">
                  <p:embed/>
                </p:oleObj>
              </mc:Choice>
              <mc:Fallback>
                <p:oleObj name="Equation" r:id="rId7" imgW="799920" imgH="634680" progId="Equation.DSMT4">
                  <p:embed/>
                  <p:pic>
                    <p:nvPicPr>
                      <p:cNvPr id="11271" name="オブジェクト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1184" y="2665908"/>
                        <a:ext cx="2292350" cy="1370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2" name="Rectangle 9"/>
          <p:cNvSpPr>
            <a:spLocks noChangeArrowheads="1"/>
          </p:cNvSpPr>
          <p:nvPr/>
        </p:nvSpPr>
        <p:spPr bwMode="auto">
          <a:xfrm>
            <a:off x="0" y="-230832"/>
            <a:ext cx="18473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ja-JP" altLang="en-US" sz="2400" dirty="0">
              <a:latin typeface="Tahoma" pitchFamily="34" charset="0"/>
            </a:endParaRPr>
          </a:p>
        </p:txBody>
      </p:sp>
      <p:graphicFrame>
        <p:nvGraphicFramePr>
          <p:cNvPr id="2" name="オブジェクト 1"/>
          <p:cNvGraphicFramePr>
            <a:graphicFrameLocks noChangeAspect="1"/>
          </p:cNvGraphicFramePr>
          <p:nvPr/>
        </p:nvGraphicFramePr>
        <p:xfrm>
          <a:off x="3066022" y="3193580"/>
          <a:ext cx="4986337" cy="1343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1739880" imgH="622080" progId="Equation.DSMT4">
                  <p:embed/>
                </p:oleObj>
              </mc:Choice>
              <mc:Fallback>
                <p:oleObj name="Equation" r:id="rId9" imgW="1739880" imgH="622080" progId="Equation.DSMT4">
                  <p:embed/>
                  <p:pic>
                    <p:nvPicPr>
                      <p:cNvPr id="2" name="オブジェクト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6022" y="3193580"/>
                        <a:ext cx="4986337" cy="1343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55E1771A-36C6-44DE-9515-7528360C2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30</a:t>
            </a:fld>
            <a:endParaRPr lang="en-US" altLang="ja-JP"/>
          </a:p>
        </p:txBody>
      </p:sp>
      <p:sp>
        <p:nvSpPr>
          <p:cNvPr id="12" name="上カーブ矢印 2">
            <a:extLst>
              <a:ext uri="{FF2B5EF4-FFF2-40B4-BE49-F238E27FC236}">
                <a16:creationId xmlns:a16="http://schemas.microsoft.com/office/drawing/2014/main" id="{BA6070D3-3A59-4FC4-AB8F-22349F619D9A}"/>
              </a:ext>
            </a:extLst>
          </p:cNvPr>
          <p:cNvSpPr/>
          <p:nvPr/>
        </p:nvSpPr>
        <p:spPr>
          <a:xfrm rot="552133">
            <a:off x="738343" y="3961148"/>
            <a:ext cx="2097734" cy="562540"/>
          </a:xfrm>
          <a:prstGeom prst="curvedUpArrow">
            <a:avLst>
              <a:gd name="adj1" fmla="val 25000"/>
              <a:gd name="adj2" fmla="val 56412"/>
              <a:gd name="adj3" fmla="val 25000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solidFill>
                <a:schemeClr val="tx1"/>
              </a:solidFill>
            </a:endParaRPr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201B5C60-A9BE-8561-1DB4-991784250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4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/>
          <p:cNvSpPr>
            <a:spLocks noChangeArrowheads="1"/>
          </p:cNvSpPr>
          <p:nvPr/>
        </p:nvSpPr>
        <p:spPr bwMode="auto">
          <a:xfrm>
            <a:off x="0" y="-230832"/>
            <a:ext cx="18473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ja-JP" altLang="en-US" sz="2400" dirty="0">
              <a:latin typeface="Tahoma" pitchFamily="34" charset="0"/>
            </a:endParaRPr>
          </a:p>
        </p:txBody>
      </p:sp>
      <p:sp>
        <p:nvSpPr>
          <p:cNvPr id="12291" name="Rectangle 7"/>
          <p:cNvSpPr>
            <a:spLocks noChangeArrowheads="1"/>
          </p:cNvSpPr>
          <p:nvPr/>
        </p:nvSpPr>
        <p:spPr bwMode="auto">
          <a:xfrm>
            <a:off x="0" y="-230832"/>
            <a:ext cx="18473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ja-JP" altLang="en-US" sz="2400" dirty="0">
              <a:latin typeface="Tahoma" pitchFamily="34" charset="0"/>
            </a:endParaRPr>
          </a:p>
        </p:txBody>
      </p:sp>
      <p:sp>
        <p:nvSpPr>
          <p:cNvPr id="12292" name="Rectangle 9"/>
          <p:cNvSpPr>
            <a:spLocks noChangeArrowheads="1"/>
          </p:cNvSpPr>
          <p:nvPr/>
        </p:nvSpPr>
        <p:spPr bwMode="auto">
          <a:xfrm>
            <a:off x="0" y="-230832"/>
            <a:ext cx="18473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ja-JP" altLang="en-US" sz="2400" dirty="0">
              <a:latin typeface="Tahoma" pitchFamily="34" charset="0"/>
            </a:endParaRPr>
          </a:p>
        </p:txBody>
      </p:sp>
      <p:graphicFrame>
        <p:nvGraphicFramePr>
          <p:cNvPr id="12293" name="オブジェクト 2"/>
          <p:cNvGraphicFramePr>
            <a:graphicFrameLocks noChangeAspect="1"/>
          </p:cNvGraphicFramePr>
          <p:nvPr/>
        </p:nvGraphicFramePr>
        <p:xfrm>
          <a:off x="889000" y="2294335"/>
          <a:ext cx="6562725" cy="220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3060360" imgH="1371600" progId="Equation.DSMT4">
                  <p:embed/>
                </p:oleObj>
              </mc:Choice>
              <mc:Fallback>
                <p:oleObj name="Equation" r:id="rId3" imgW="3060360" imgH="1371600" progId="Equation.DSMT4">
                  <p:embed/>
                  <p:pic>
                    <p:nvPicPr>
                      <p:cNvPr id="12293" name="オブジェクト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89000" y="2294335"/>
                        <a:ext cx="6562725" cy="220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94" name="オブジェクト 4"/>
          <p:cNvGraphicFramePr>
            <a:graphicFrameLocks noChangeAspect="1"/>
          </p:cNvGraphicFramePr>
          <p:nvPr/>
        </p:nvGraphicFramePr>
        <p:xfrm>
          <a:off x="841375" y="271939"/>
          <a:ext cx="7461250" cy="15347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3479760" imgH="952200" progId="Equation.DSMT4">
                  <p:embed/>
                </p:oleObj>
              </mc:Choice>
              <mc:Fallback>
                <p:oleObj name="Equation" r:id="rId5" imgW="3479760" imgH="952200" progId="Equation.DSMT4">
                  <p:embed/>
                  <p:pic>
                    <p:nvPicPr>
                      <p:cNvPr id="12294" name="オブジェクト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41375" y="271939"/>
                        <a:ext cx="7461250" cy="153471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95" name="オブジェクト 13"/>
          <p:cNvGraphicFramePr>
            <a:graphicFrameLocks noChangeAspect="1"/>
          </p:cNvGraphicFramePr>
          <p:nvPr/>
        </p:nvGraphicFramePr>
        <p:xfrm>
          <a:off x="452438" y="1384300"/>
          <a:ext cx="5210175" cy="839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2031840" imgH="457200" progId="Equation.DSMT4">
                  <p:embed/>
                </p:oleObj>
              </mc:Choice>
              <mc:Fallback>
                <p:oleObj name="Equation" r:id="rId7" imgW="2031840" imgH="457200" progId="Equation.DSMT4">
                  <p:embed/>
                  <p:pic>
                    <p:nvPicPr>
                      <p:cNvPr id="12295" name="オブジェクト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2438" y="1384300"/>
                        <a:ext cx="5210175" cy="839788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オブジェクト 1"/>
          <p:cNvGraphicFramePr>
            <a:graphicFrameLocks noChangeAspect="1"/>
          </p:cNvGraphicFramePr>
          <p:nvPr/>
        </p:nvGraphicFramePr>
        <p:xfrm>
          <a:off x="7801548" y="1540955"/>
          <a:ext cx="376237" cy="3038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164880" imgH="203040" progId="Equation.DSMT4">
                  <p:embed/>
                </p:oleObj>
              </mc:Choice>
              <mc:Fallback>
                <p:oleObj name="Equation" r:id="rId9" imgW="164880" imgH="203040" progId="Equation.DSMT4">
                  <p:embed/>
                  <p:pic>
                    <p:nvPicPr>
                      <p:cNvPr id="2" name="オブジェクト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01548" y="1540955"/>
                        <a:ext cx="376237" cy="303848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C8D646B-EABD-420B-921A-2AEBB2DA7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31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405894EF-F7B9-3BC9-4679-752B70578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2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 sz="quarter"/>
          </p:nvPr>
        </p:nvSpPr>
        <p:spPr>
          <a:xfrm>
            <a:off x="0" y="0"/>
            <a:ext cx="1302106" cy="416966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ctr"/>
            <a:r>
              <a:rPr lang="ja-JP" altLang="en-US" sz="2400" dirty="0">
                <a:solidFill>
                  <a:srgbClr val="FF0000"/>
                </a:solidFill>
              </a:rPr>
              <a:t>注釈：</a:t>
            </a:r>
            <a:r>
              <a:rPr lang="en-US" altLang="ja-JP" sz="2400" dirty="0">
                <a:solidFill>
                  <a:srgbClr val="FF0000"/>
                </a:solidFill>
              </a:rPr>
              <a:t> </a:t>
            </a:r>
            <a:endParaRPr kumimoji="1" lang="ja-JP" altLang="en-US" sz="2400" dirty="0">
              <a:solidFill>
                <a:srgbClr val="FF0000"/>
              </a:solidFill>
            </a:endParaRPr>
          </a:p>
        </p:txBody>
      </p:sp>
      <p:sp>
        <p:nvSpPr>
          <p:cNvPr id="7" name="テキスト ボックス 6"/>
          <p:cNvSpPr txBox="1"/>
          <p:nvPr/>
        </p:nvSpPr>
        <p:spPr>
          <a:xfrm>
            <a:off x="524275" y="371147"/>
            <a:ext cx="85233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2800" dirty="0"/>
              <a:t>　この問題は</a:t>
            </a:r>
            <a:r>
              <a:rPr lang="en-US" altLang="ja-JP" sz="2800" dirty="0"/>
              <a:t>1798</a:t>
            </a:r>
            <a:r>
              <a:rPr lang="ja-JP" altLang="en-US" sz="2800" dirty="0"/>
              <a:t>年に石川永政が，江戸の牛頭</a:t>
            </a:r>
            <a:r>
              <a:rPr lang="en-US" altLang="ja-JP" sz="2800" dirty="0"/>
              <a:t>(</a:t>
            </a:r>
            <a:r>
              <a:rPr lang="ja-JP" altLang="en-US" sz="2800" dirty="0" err="1"/>
              <a:t>ごず</a:t>
            </a:r>
            <a:r>
              <a:rPr lang="en-US" altLang="ja-JP" sz="2800" dirty="0"/>
              <a:t>)</a:t>
            </a:r>
            <a:r>
              <a:rPr lang="ja-JP" altLang="en-US" sz="2800" dirty="0"/>
              <a:t>天王社に掲げた問題である。</a:t>
            </a:r>
          </a:p>
          <a:p>
            <a:endParaRPr lang="ja-JP" altLang="en-US" sz="2800" dirty="0"/>
          </a:p>
          <a:p>
            <a:r>
              <a:rPr lang="ja-JP" altLang="en-US" sz="2800" dirty="0"/>
              <a:t>　石川永政は馬場正統の生徒であった。</a:t>
            </a:r>
          </a:p>
          <a:p>
            <a:endParaRPr lang="ja-JP" altLang="en-US" sz="2800" dirty="0"/>
          </a:p>
          <a:p>
            <a:r>
              <a:rPr lang="ja-JP" altLang="en-US" sz="2800" dirty="0"/>
              <a:t>　馬場正統の息子の馬場正督</a:t>
            </a:r>
            <a:r>
              <a:rPr lang="en-US" altLang="ja-JP" sz="2800" dirty="0"/>
              <a:t>(1801-1860)</a:t>
            </a:r>
            <a:r>
              <a:rPr lang="ja-JP" altLang="en-US" sz="2800" dirty="0"/>
              <a:t>は「算法奇賞」（１８３０年）を著した。</a:t>
            </a:r>
          </a:p>
          <a:p>
            <a:endParaRPr lang="ja-JP" altLang="en-US" sz="2800" dirty="0"/>
          </a:p>
          <a:p>
            <a:r>
              <a:rPr lang="ja-JP" altLang="en-US" sz="2800" dirty="0"/>
              <a:t>　「算法奇賞」は，江戸の神社に掲げられていた３６編の算額の収集本である。</a:t>
            </a: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21561231-4E73-4849-886D-76AA572C7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32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B8C03528-02F2-D21C-3F73-022F99E0A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8976285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コンテンツ プレースホルダー 2"/>
          <p:cNvSpPr>
            <a:spLocks noGrp="1"/>
          </p:cNvSpPr>
          <p:nvPr>
            <p:ph sz="quarter" idx="1"/>
          </p:nvPr>
        </p:nvSpPr>
        <p:spPr>
          <a:xfrm>
            <a:off x="238796" y="1578940"/>
            <a:ext cx="8678752" cy="31075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ja-JP" altLang="en-US" sz="2800" b="1" dirty="0"/>
              <a:t>①　</a:t>
            </a:r>
            <a:r>
              <a:rPr kumimoji="1" lang="ja-JP" altLang="en-US" sz="2800" b="1" dirty="0"/>
              <a:t>算額（</a:t>
            </a:r>
            <a:r>
              <a:rPr lang="en-US" altLang="ja-JP" sz="2800" b="1" dirty="0" err="1"/>
              <a:t>S</a:t>
            </a:r>
            <a:r>
              <a:rPr kumimoji="1" lang="en-US" altLang="ja-JP" sz="2800" b="1" dirty="0" err="1"/>
              <a:t>angaku</a:t>
            </a:r>
            <a:r>
              <a:rPr kumimoji="1" lang="ja-JP" altLang="en-US" sz="2800" b="1" dirty="0"/>
              <a:t>）</a:t>
            </a:r>
            <a:r>
              <a:rPr lang="en-US" altLang="ja-JP" sz="2800" b="1" dirty="0"/>
              <a:t> 1798</a:t>
            </a:r>
          </a:p>
          <a:p>
            <a:pPr marL="0" indent="0">
              <a:buNone/>
            </a:pPr>
            <a:r>
              <a:rPr lang="ja-JP" altLang="en-US" sz="2800" b="1" dirty="0"/>
              <a:t>東京都四谷区牛頭天王社　馬場正督の門人・石川永政</a:t>
            </a:r>
          </a:p>
          <a:p>
            <a:pPr marL="0" indent="0">
              <a:buNone/>
            </a:pPr>
            <a:endParaRPr kumimoji="1" lang="en-US" altLang="ja-JP" sz="2800" b="1" dirty="0"/>
          </a:p>
          <a:p>
            <a:pPr marL="0" indent="0">
              <a:buNone/>
            </a:pPr>
            <a:r>
              <a:rPr lang="ja-JP" altLang="en-US" sz="2800" b="1" dirty="0"/>
              <a:t>②　算法奇賞</a:t>
            </a:r>
            <a:r>
              <a:rPr kumimoji="1" lang="en-US" altLang="ja-JP" sz="2800" b="1" dirty="0"/>
              <a:t>(</a:t>
            </a:r>
            <a:r>
              <a:rPr kumimoji="1" lang="en-US" altLang="ja-JP" sz="2800" b="1" dirty="0" err="1"/>
              <a:t>Sanpo-kishyo</a:t>
            </a:r>
            <a:r>
              <a:rPr kumimoji="1" lang="en-US" altLang="ja-JP" sz="2800" b="1" dirty="0"/>
              <a:t>)1830</a:t>
            </a:r>
          </a:p>
          <a:p>
            <a:pPr marL="0" indent="0">
              <a:buNone/>
            </a:pPr>
            <a:r>
              <a:rPr lang="ja-JP" altLang="en-US" sz="2800" b="1" dirty="0"/>
              <a:t>正督の息子・</a:t>
            </a:r>
            <a:r>
              <a:rPr kumimoji="1" lang="ja-JP" altLang="en-US" sz="2800" b="1" dirty="0"/>
              <a:t>馬場正統</a:t>
            </a:r>
            <a:r>
              <a:rPr lang="ja-JP" altLang="en-US" sz="2800" b="1" dirty="0"/>
              <a:t> 　　　　　　</a:t>
            </a:r>
            <a:r>
              <a:rPr lang="ja-JP" altLang="en-US" sz="2800" b="1" dirty="0">
                <a:solidFill>
                  <a:srgbClr val="FF0000"/>
                </a:solidFill>
              </a:rPr>
              <a:t>①②は，問と答えのみ</a:t>
            </a:r>
            <a:endParaRPr kumimoji="1" lang="ja-JP" altLang="en-US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ja-JP" altLang="en-US" sz="2800" b="1" dirty="0"/>
          </a:p>
          <a:p>
            <a:pPr marL="0" indent="0">
              <a:buNone/>
            </a:pPr>
            <a:r>
              <a:rPr lang="ja-JP" altLang="en-US" sz="2800" b="1" dirty="0"/>
              <a:t>③　算法助術</a:t>
            </a:r>
            <a:r>
              <a:rPr lang="en-US" altLang="ja-JP" sz="2800" b="1" dirty="0"/>
              <a:t>(</a:t>
            </a:r>
            <a:r>
              <a:rPr lang="en-US" altLang="ja-JP" sz="2800" b="1" dirty="0" err="1"/>
              <a:t>Sanpo-jyojutsu</a:t>
            </a:r>
            <a:r>
              <a:rPr lang="en-US" altLang="ja-JP" sz="2800" b="1" dirty="0"/>
              <a:t>)1841</a:t>
            </a:r>
          </a:p>
          <a:p>
            <a:pPr marL="0" indent="0">
              <a:buNone/>
            </a:pPr>
            <a:r>
              <a:rPr lang="ja-JP" altLang="en-US" sz="2800" b="1" dirty="0"/>
              <a:t>長谷川弘閲　　　　　　　　　　　　　</a:t>
            </a:r>
            <a:r>
              <a:rPr lang="ja-JP" altLang="en-US" sz="2800" b="1" dirty="0">
                <a:solidFill>
                  <a:srgbClr val="FF0000"/>
                </a:solidFill>
              </a:rPr>
              <a:t>③は，解答の解説あり</a:t>
            </a:r>
            <a:endParaRPr kumimoji="1" lang="ja-JP" altLang="en-US" sz="2800" b="1" dirty="0">
              <a:solidFill>
                <a:srgbClr val="FF0000"/>
              </a:solidFill>
            </a:endParaRPr>
          </a:p>
        </p:txBody>
      </p:sp>
      <p:sp>
        <p:nvSpPr>
          <p:cNvPr id="7" name="テキスト ボックス 6"/>
          <p:cNvSpPr txBox="1"/>
          <p:nvPr/>
        </p:nvSpPr>
        <p:spPr>
          <a:xfrm>
            <a:off x="487833" y="363091"/>
            <a:ext cx="81806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200" dirty="0">
                <a:solidFill>
                  <a:srgbClr val="FF0000"/>
                </a:solidFill>
              </a:rPr>
              <a:t>　 したがって，この問題は，１７９８年に数学の問題として存在していた。</a:t>
            </a:r>
            <a:endParaRPr lang="en-US" altLang="ja-JP" sz="3200" dirty="0">
              <a:solidFill>
                <a:srgbClr val="FF0000"/>
              </a:solidFill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E3BBEA44-461A-43B3-841F-BB9319D26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33</a:t>
            </a:fld>
            <a:endParaRPr lang="en-US" altLang="ja-JP"/>
          </a:p>
        </p:txBody>
      </p:sp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77E283A6-D1CA-1EC7-F8CA-9F40B0A01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8062444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 sz="quarter"/>
          </p:nvPr>
        </p:nvSpPr>
        <p:spPr>
          <a:xfrm>
            <a:off x="372719" y="299605"/>
            <a:ext cx="4497456" cy="407773"/>
          </a:xfrm>
        </p:spPr>
        <p:txBody>
          <a:bodyPr>
            <a:normAutofit fontScale="90000"/>
          </a:bodyPr>
          <a:lstStyle/>
          <a:p>
            <a:r>
              <a:rPr kumimoji="1" lang="ja-JP" altLang="en-US" sz="3200" dirty="0"/>
              <a:t>ビーズ編みとしての存在</a:t>
            </a:r>
          </a:p>
        </p:txBody>
      </p:sp>
      <p:pic>
        <p:nvPicPr>
          <p:cNvPr id="5" name="コンテンツ プレースホルダー 6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318" y="2731304"/>
            <a:ext cx="2991663" cy="2006973"/>
          </a:xfr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9A6D168-C941-4D3D-8042-4EE03BC21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34</a:t>
            </a:fld>
            <a:endParaRPr lang="en-US" altLang="ja-JP"/>
          </a:p>
        </p:txBody>
      </p:sp>
      <p:pic>
        <p:nvPicPr>
          <p:cNvPr id="10" name="コンテンツ プレースホルダー 9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981" y="299605"/>
            <a:ext cx="3345772" cy="4438672"/>
          </a:xfrm>
        </p:spPr>
      </p:pic>
      <p:pic>
        <p:nvPicPr>
          <p:cNvPr id="8" name="コンテンツ プレースホルダー 7"/>
          <p:cNvPicPr>
            <a:picLocks noGrp="1"/>
          </p:cNvPicPr>
          <p:nvPr>
            <p:ph sz="quarter" idx="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03" y="804315"/>
            <a:ext cx="2461696" cy="2806752"/>
          </a:xfrm>
        </p:spPr>
      </p:pic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D317A986-97E4-2EB6-6714-37C5E4188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4628583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 sz="quarter"/>
          </p:nvPr>
        </p:nvSpPr>
        <p:spPr>
          <a:xfrm>
            <a:off x="372719" y="299605"/>
            <a:ext cx="4497456" cy="407773"/>
          </a:xfrm>
        </p:spPr>
        <p:txBody>
          <a:bodyPr>
            <a:normAutofit fontScale="90000"/>
          </a:bodyPr>
          <a:lstStyle/>
          <a:p>
            <a:r>
              <a:rPr kumimoji="1" lang="ja-JP" altLang="en-US" sz="3200" dirty="0"/>
              <a:t>ビーズ編みとしての存在</a:t>
            </a:r>
          </a:p>
        </p:txBody>
      </p:sp>
      <p:pic>
        <p:nvPicPr>
          <p:cNvPr id="5" name="コンテンツ プレースホルダー 6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318" y="2731304"/>
            <a:ext cx="2991663" cy="2006973"/>
          </a:xfr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9A6D168-C941-4D3D-8042-4EE03BC21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5D8F18-7BC6-46DF-B9F7-D339C0719C42}" type="slidenum">
              <a:rPr lang="en-US" altLang="ja-JP" smtClean="0"/>
              <a:pPr>
                <a:defRPr/>
              </a:pPr>
              <a:t>35</a:t>
            </a:fld>
            <a:endParaRPr lang="en-US" altLang="ja-JP"/>
          </a:p>
        </p:txBody>
      </p:sp>
      <p:pic>
        <p:nvPicPr>
          <p:cNvPr id="10" name="コンテンツ プレースホルダー 9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981" y="299605"/>
            <a:ext cx="3345772" cy="4438672"/>
          </a:xfrm>
        </p:spPr>
      </p:pic>
      <p:pic>
        <p:nvPicPr>
          <p:cNvPr id="8" name="コンテンツ プレースホルダー 7"/>
          <p:cNvPicPr>
            <a:picLocks noGrp="1"/>
          </p:cNvPicPr>
          <p:nvPr>
            <p:ph sz="quarter" idx="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03" y="804315"/>
            <a:ext cx="2461696" cy="2806752"/>
          </a:xfrm>
        </p:spPr>
      </p:pic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1EC554C9-DC04-63A9-55FB-846AC3935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9526202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/>
          </a:p>
        </p:txBody>
      </p:sp>
      <p:pic>
        <p:nvPicPr>
          <p:cNvPr id="4" name="コンテンツ プレースホルダー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798" y="0"/>
            <a:ext cx="7748649" cy="5151184"/>
          </a:xfrm>
        </p:spPr>
      </p:pic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DA6C598B-A45B-9C83-9671-8018D85F3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0DC7A462-74E9-D692-58A9-4BEE88689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36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0554417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/>
          </a:p>
        </p:txBody>
      </p:sp>
      <p:pic>
        <p:nvPicPr>
          <p:cNvPr id="4" name="コンテンツ プレースホルダー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3452" y="567"/>
            <a:ext cx="3737610" cy="5159369"/>
          </a:xfr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-164592"/>
            <a:ext cx="6858000" cy="5595281"/>
          </a:xfrm>
          <a:prstGeom prst="rect">
            <a:avLst/>
          </a:prstGeom>
        </p:spPr>
      </p:pic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2DFEC71E-752A-89CF-2054-780B24107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7FE32ED1-2972-8F36-A574-E6C2B1991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37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36532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9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/>
          </a:p>
        </p:txBody>
      </p:sp>
      <p:pic>
        <p:nvPicPr>
          <p:cNvPr id="4" name="コンテンツ プレースホルダー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7998" cy="5143500"/>
          </a:xfrm>
        </p:spPr>
      </p:pic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2C0A429B-28B8-EBC0-82ED-0FFC4367D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19B15FF9-7183-797E-FD43-8C030EDF9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38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29664450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pic>
        <p:nvPicPr>
          <p:cNvPr id="4" name="コンテンツ プレースホルダー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7997" cy="5143500"/>
          </a:xfrm>
        </p:spPr>
      </p:pic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AAA24806-7114-009B-3F95-F01CADBDD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2C6B3B74-7A36-DAF8-C6FD-EAFEF9547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39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4233759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8350" y="2255109"/>
            <a:ext cx="3811975" cy="2782742"/>
          </a:xfrm>
          <a:prstGeom prst="rect">
            <a:avLst/>
          </a:prstGeom>
        </p:spPr>
      </p:pic>
      <p:pic>
        <p:nvPicPr>
          <p:cNvPr id="4" name="コンテンツ プレースホルダー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0719" y="154460"/>
            <a:ext cx="4002892" cy="2842054"/>
          </a:xfrm>
        </p:spPr>
      </p:pic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B1621FC9-4E07-825B-6444-9B107574C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3" name="スライド番号プレースホルダー 2">
            <a:extLst>
              <a:ext uri="{FF2B5EF4-FFF2-40B4-BE49-F238E27FC236}">
                <a16:creationId xmlns:a16="http://schemas.microsoft.com/office/drawing/2014/main" id="{D8EA89DC-B861-03BA-9157-C63FF8039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40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4243876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/>
          </a:p>
        </p:txBody>
      </p:sp>
      <p:pic>
        <p:nvPicPr>
          <p:cNvPr id="4" name="コンテンツ プレースホルダー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625" y="-38714"/>
            <a:ext cx="7272479" cy="5236185"/>
          </a:xfrm>
        </p:spPr>
      </p:pic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387B0419-7B5E-6802-758F-015E27BDA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51956A9B-8D40-7C09-64EA-C9661479A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41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84608877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398417" y="356200"/>
            <a:ext cx="8229600" cy="1681605"/>
          </a:xfrm>
        </p:spPr>
        <p:txBody>
          <a:bodyPr>
            <a:normAutofit/>
          </a:bodyPr>
          <a:lstStyle/>
          <a:p>
            <a:r>
              <a:rPr kumimoji="1" lang="ja-JP" altLang="en-US" dirty="0"/>
              <a:t>ワークシヨップ</a:t>
            </a:r>
            <a:r>
              <a:rPr kumimoji="1" lang="en-US" altLang="ja-JP" dirty="0"/>
              <a:t>(</a:t>
            </a:r>
            <a:r>
              <a:rPr kumimoji="1" lang="ja-JP" altLang="en-US" dirty="0"/>
              <a:t>工作教室</a:t>
            </a:r>
            <a:r>
              <a:rPr kumimoji="1" lang="en-US" altLang="ja-JP" dirty="0"/>
              <a:t>)</a:t>
            </a:r>
            <a:r>
              <a:rPr kumimoji="1" lang="ja-JP" altLang="en-US" dirty="0"/>
              <a:t>　</a:t>
            </a:r>
            <a:br>
              <a:rPr kumimoji="1" lang="ja-JP" altLang="en-US" dirty="0"/>
            </a:br>
            <a:r>
              <a:rPr kumimoji="1" lang="ja-JP" altLang="en-US" dirty="0"/>
              <a:t>を始めましょう</a:t>
            </a:r>
          </a:p>
        </p:txBody>
      </p:sp>
      <p:sp>
        <p:nvSpPr>
          <p:cNvPr id="3" name="コンテンツ プレースホルダー 2"/>
          <p:cNvSpPr>
            <a:spLocks noGrp="1"/>
          </p:cNvSpPr>
          <p:nvPr>
            <p:ph idx="1"/>
          </p:nvPr>
        </p:nvSpPr>
        <p:spPr>
          <a:xfrm>
            <a:off x="914400" y="2841171"/>
            <a:ext cx="6942909" cy="757647"/>
          </a:xfrm>
        </p:spPr>
        <p:txBody>
          <a:bodyPr>
            <a:normAutofit fontScale="92500"/>
          </a:bodyPr>
          <a:lstStyle/>
          <a:p>
            <a:r>
              <a:rPr kumimoji="1" lang="en-US" altLang="ja-JP" sz="3600" b="1" dirty="0">
                <a:solidFill>
                  <a:srgbClr val="FF0000"/>
                </a:solidFill>
              </a:rPr>
              <a:t>15</a:t>
            </a:r>
            <a:r>
              <a:rPr kumimoji="1" lang="ja-JP" altLang="en-US" sz="3600" b="1" dirty="0">
                <a:solidFill>
                  <a:srgbClr val="FF0000"/>
                </a:solidFill>
              </a:rPr>
              <a:t>分の動画は見てきてくれたかな？</a:t>
            </a:r>
          </a:p>
        </p:txBody>
      </p:sp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0712A701-948D-AD4B-6338-CD2A64280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09F81995-DDC8-F399-6567-E0B160BAB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42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6477518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図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715" y="464343"/>
            <a:ext cx="6872285" cy="2643187"/>
          </a:xfrm>
          <a:prstGeom prst="rect">
            <a:avLst/>
          </a:prstGeom>
        </p:spPr>
      </p:pic>
      <p:sp>
        <p:nvSpPr>
          <p:cNvPr id="6" name="テキスト ボックス 5"/>
          <p:cNvSpPr txBox="1"/>
          <p:nvPr/>
        </p:nvSpPr>
        <p:spPr>
          <a:xfrm>
            <a:off x="1307308" y="3027208"/>
            <a:ext cx="6515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3600" dirty="0"/>
              <a:t>The first step is very important. </a:t>
            </a:r>
          </a:p>
        </p:txBody>
      </p:sp>
      <p:sp>
        <p:nvSpPr>
          <p:cNvPr id="4" name="テキスト ボックス 3"/>
          <p:cNvSpPr txBox="1"/>
          <p:nvPr/>
        </p:nvSpPr>
        <p:spPr>
          <a:xfrm>
            <a:off x="1421608" y="3955896"/>
            <a:ext cx="6515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3600" dirty="0"/>
              <a:t>最初が肝心</a:t>
            </a:r>
            <a:endParaRPr lang="en-US" altLang="ja-JP" sz="3600" dirty="0"/>
          </a:p>
        </p:txBody>
      </p:sp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36F3D9F1-37E1-2A5D-E40D-A4B1B04AF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3" name="スライド番号プレースホルダー 2">
            <a:extLst>
              <a:ext uri="{FF2B5EF4-FFF2-40B4-BE49-F238E27FC236}">
                <a16:creationId xmlns:a16="http://schemas.microsoft.com/office/drawing/2014/main" id="{9CC1A31A-0484-DB3E-75CB-7ECBA4F65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43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85374224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563" y="547675"/>
            <a:ext cx="7000875" cy="3831125"/>
          </a:xfrm>
          <a:prstGeom prst="rect">
            <a:avLst/>
          </a:prstGeom>
        </p:spPr>
      </p:pic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F0EE0632-CFE1-31D4-837F-1586D9DC3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969CCC24-6FEA-BE23-F85C-FE11A82A0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44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6189257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785" y="0"/>
            <a:ext cx="6837215" cy="5329121"/>
          </a:xfrm>
          <a:prstGeom prst="rect">
            <a:avLst/>
          </a:prstGeom>
        </p:spPr>
      </p:pic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9D5D2EBA-D7DE-801B-930C-BF1C98084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BCB9D341-F39B-70D8-D252-CED4E20F5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45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7508058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26" name="Picture 2" descr="F:\発表用\30個の球の問題2014日本語\Manual_E_B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607" y="-164959"/>
            <a:ext cx="3893343" cy="550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A8AF8301-2F93-239A-7CB9-DB6A664E61CF}"/>
              </a:ext>
            </a:extLst>
          </p:cNvPr>
          <p:cNvSpPr txBox="1"/>
          <p:nvPr/>
        </p:nvSpPr>
        <p:spPr>
          <a:xfrm>
            <a:off x="6457950" y="2019300"/>
            <a:ext cx="22955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dirty="0">
                <a:solidFill>
                  <a:srgbClr val="C00000"/>
                </a:solidFill>
              </a:rPr>
              <a:t>次のアニメ</a:t>
            </a:r>
            <a:r>
              <a:rPr kumimoji="1" lang="en-US" altLang="ja-JP" dirty="0">
                <a:solidFill>
                  <a:srgbClr val="C00000"/>
                </a:solidFill>
              </a:rPr>
              <a:t>Gif</a:t>
            </a:r>
            <a:r>
              <a:rPr kumimoji="1" lang="ja-JP" altLang="en-US" dirty="0">
                <a:solidFill>
                  <a:srgbClr val="C00000"/>
                </a:solidFill>
              </a:rPr>
              <a:t>　を見てください。</a:t>
            </a:r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1B108E1F-D4EC-D789-87C5-6037953F7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6A41985E-09CC-A9C8-F08E-B15DB5450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46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421857451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BA7EA-D550-8CE5-4367-76A9C493D3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図 2" descr="ロゴ&#10;&#10;AI 生成コンテンツは誤りを含む可能性があります。">
            <a:extLst>
              <a:ext uri="{FF2B5EF4-FFF2-40B4-BE49-F238E27FC236}">
                <a16:creationId xmlns:a16="http://schemas.microsoft.com/office/drawing/2014/main" id="{A44441B3-14AE-970D-2BDC-D41EBDEA09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26" y="-1"/>
            <a:ext cx="6143896" cy="6143896"/>
          </a:xfrm>
          <a:prstGeom prst="rect">
            <a:avLst/>
          </a:prstGeom>
        </p:spPr>
      </p:pic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8A432DE4-975F-65C3-4F55-2113A2FE1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55F99E1-E21B-EC1E-04D7-134356F51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47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0176880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1370115" y="72381"/>
            <a:ext cx="5663907" cy="453103"/>
          </a:xfrm>
        </p:spPr>
        <p:txBody>
          <a:bodyPr>
            <a:normAutofit fontScale="90000"/>
          </a:bodyPr>
          <a:lstStyle/>
          <a:p>
            <a:r>
              <a:rPr lang="ja-JP" altLang="en-US" sz="2700" dirty="0">
                <a:solidFill>
                  <a:srgbClr val="FF0000"/>
                </a:solidFill>
              </a:rPr>
              <a:t>手元のアップの写真</a:t>
            </a: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670" y="2521279"/>
            <a:ext cx="3933331" cy="2622221"/>
          </a:xfrm>
          <a:prstGeom prst="rect">
            <a:avLst/>
          </a:prstGeo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633103"/>
            <a:ext cx="3806413" cy="2537609"/>
          </a:xfrm>
          <a:prstGeom prst="rect">
            <a:avLst/>
          </a:prstGeom>
        </p:spPr>
      </p:pic>
      <p:sp>
        <p:nvSpPr>
          <p:cNvPr id="5" name="タイトル 1"/>
          <p:cNvSpPr txBox="1">
            <a:spLocks/>
          </p:cNvSpPr>
          <p:nvPr/>
        </p:nvSpPr>
        <p:spPr bwMode="auto">
          <a:xfrm>
            <a:off x="5629367" y="927949"/>
            <a:ext cx="1925381" cy="436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4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4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4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4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kumimoji="1" sz="4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kumimoji="1" sz="4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kumimoji="1" sz="4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kumimoji="1" sz="4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r>
              <a:rPr lang="en-US" altLang="ja-JP" sz="2700" dirty="0">
                <a:solidFill>
                  <a:srgbClr val="FF0000"/>
                </a:solidFill>
              </a:rPr>
              <a:t>Steps </a:t>
            </a:r>
            <a:r>
              <a:rPr lang="ja-JP" altLang="en-US" sz="2700" dirty="0">
                <a:solidFill>
                  <a:srgbClr val="FF0000"/>
                </a:solidFill>
              </a:rPr>
              <a:t>１，２</a:t>
            </a:r>
          </a:p>
        </p:txBody>
      </p:sp>
      <p:sp>
        <p:nvSpPr>
          <p:cNvPr id="6" name="フッター プレースホルダー 5">
            <a:extLst>
              <a:ext uri="{FF2B5EF4-FFF2-40B4-BE49-F238E27FC236}">
                <a16:creationId xmlns:a16="http://schemas.microsoft.com/office/drawing/2014/main" id="{5477DEAF-8981-42DD-75B3-79F915524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7" name="スライド番号プレースホルダー 6">
            <a:extLst>
              <a:ext uri="{FF2B5EF4-FFF2-40B4-BE49-F238E27FC236}">
                <a16:creationId xmlns:a16="http://schemas.microsoft.com/office/drawing/2014/main" id="{438C26DA-4550-62B2-B6B0-23DE28771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48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9107057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554176" y="179259"/>
            <a:ext cx="2313226" cy="399664"/>
          </a:xfrm>
        </p:spPr>
        <p:txBody>
          <a:bodyPr>
            <a:normAutofit fontScale="90000"/>
          </a:bodyPr>
          <a:lstStyle/>
          <a:p>
            <a:r>
              <a:rPr lang="en-US" altLang="ja-JP" sz="2700" dirty="0">
                <a:solidFill>
                  <a:srgbClr val="FF0000"/>
                </a:solidFill>
              </a:rPr>
              <a:t>Steps </a:t>
            </a:r>
            <a:r>
              <a:rPr lang="ja-JP" altLang="en-US" sz="2700" dirty="0">
                <a:solidFill>
                  <a:srgbClr val="FF0000"/>
                </a:solidFill>
              </a:rPr>
              <a:t>３，４</a:t>
            </a: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5843" y="2280063"/>
            <a:ext cx="4295157" cy="2863438"/>
          </a:xfrm>
          <a:prstGeom prst="rect">
            <a:avLst/>
          </a:prstGeo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999" y="0"/>
            <a:ext cx="4315197" cy="2876798"/>
          </a:xfrm>
          <a:prstGeom prst="rect">
            <a:avLst/>
          </a:prstGeom>
        </p:spPr>
      </p:pic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2DADD4ED-956C-5D6B-F2F2-ACBBB2A13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681B61EA-C284-9EBC-8318-5C3712740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49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89673881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629367" y="314148"/>
            <a:ext cx="2187595" cy="372944"/>
          </a:xfrm>
        </p:spPr>
        <p:txBody>
          <a:bodyPr>
            <a:normAutofit fontScale="90000"/>
          </a:bodyPr>
          <a:lstStyle/>
          <a:p>
            <a:r>
              <a:rPr lang="en-US" altLang="ja-JP" sz="2700" dirty="0">
                <a:solidFill>
                  <a:srgbClr val="FF0000"/>
                </a:solidFill>
              </a:rPr>
              <a:t>Steps </a:t>
            </a:r>
            <a:r>
              <a:rPr lang="ja-JP" altLang="en-US" sz="2700" dirty="0">
                <a:solidFill>
                  <a:srgbClr val="FF0000"/>
                </a:solidFill>
              </a:rPr>
              <a:t>５，６</a:t>
            </a: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447" y="2093026"/>
            <a:ext cx="4575712" cy="3050474"/>
          </a:xfrm>
          <a:prstGeom prst="rect">
            <a:avLst/>
          </a:prstGeo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1" y="-1"/>
            <a:ext cx="4248398" cy="2832265"/>
          </a:xfrm>
          <a:prstGeom prst="rect">
            <a:avLst/>
          </a:prstGeom>
        </p:spPr>
      </p:pic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7728063E-6E20-24B0-EFED-51F2C9803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33914DBA-D2E0-8C54-35F0-0C36A2E06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50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40589224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629367" y="165896"/>
            <a:ext cx="2193503" cy="419705"/>
          </a:xfrm>
        </p:spPr>
        <p:txBody>
          <a:bodyPr>
            <a:normAutofit fontScale="90000"/>
          </a:bodyPr>
          <a:lstStyle/>
          <a:p>
            <a:r>
              <a:rPr lang="en-US" altLang="ja-JP" sz="2700" dirty="0">
                <a:solidFill>
                  <a:srgbClr val="FF0000"/>
                </a:solidFill>
              </a:rPr>
              <a:t>Steps </a:t>
            </a:r>
            <a:r>
              <a:rPr lang="ja-JP" altLang="en-US" sz="2700" dirty="0">
                <a:solidFill>
                  <a:srgbClr val="FF0000"/>
                </a:solidFill>
              </a:rPr>
              <a:t>７，８</a:t>
            </a: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0599" y="2009900"/>
            <a:ext cx="4700401" cy="3133601"/>
          </a:xfrm>
          <a:prstGeom prst="rect">
            <a:avLst/>
          </a:prstGeo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4315197" cy="2876798"/>
          </a:xfrm>
          <a:prstGeom prst="rect">
            <a:avLst/>
          </a:prstGeom>
        </p:spPr>
      </p:pic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81FF201E-812E-62F6-9BEB-F98C128FC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ABFD5709-62CF-7722-6B28-628E6F6C9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51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5854079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666335" y="244748"/>
            <a:ext cx="2334665" cy="338447"/>
          </a:xfrm>
        </p:spPr>
        <p:txBody>
          <a:bodyPr>
            <a:normAutofit fontScale="90000"/>
          </a:bodyPr>
          <a:lstStyle/>
          <a:p>
            <a:r>
              <a:rPr lang="en-US" altLang="ja-JP" sz="2700" dirty="0">
                <a:solidFill>
                  <a:srgbClr val="FF0000"/>
                </a:solidFill>
              </a:rPr>
              <a:t>Steps </a:t>
            </a:r>
            <a:r>
              <a:rPr lang="ja-JP" altLang="en-US" sz="2700" dirty="0">
                <a:solidFill>
                  <a:srgbClr val="FF0000"/>
                </a:solidFill>
              </a:rPr>
              <a:t>９，１０</a:t>
            </a: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055" y="1972046"/>
            <a:ext cx="4862945" cy="3241964"/>
          </a:xfrm>
          <a:prstGeom prst="rect">
            <a:avLst/>
          </a:prstGeo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999" y="0"/>
            <a:ext cx="4395356" cy="2930237"/>
          </a:xfrm>
          <a:prstGeom prst="rect">
            <a:avLst/>
          </a:prstGeom>
        </p:spPr>
      </p:pic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0B233DC5-2AA2-E127-9517-D0995AFE6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B46CD2AB-C6DD-1A17-E68F-1A507AC26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52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410977923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641898" y="533023"/>
            <a:ext cx="2359102" cy="347354"/>
          </a:xfrm>
        </p:spPr>
        <p:txBody>
          <a:bodyPr>
            <a:normAutofit fontScale="90000"/>
          </a:bodyPr>
          <a:lstStyle/>
          <a:p>
            <a:r>
              <a:rPr lang="en-US" altLang="ja-JP" sz="2700" dirty="0">
                <a:solidFill>
                  <a:srgbClr val="FF0000"/>
                </a:solidFill>
              </a:rPr>
              <a:t>Steps </a:t>
            </a:r>
            <a:r>
              <a:rPr lang="ja-JP" altLang="en-US" sz="2700" dirty="0">
                <a:solidFill>
                  <a:srgbClr val="FF0000"/>
                </a:solidFill>
              </a:rPr>
              <a:t>１１，１２</a:t>
            </a: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453" y="1923802"/>
            <a:ext cx="4829547" cy="3219698"/>
          </a:xfrm>
          <a:prstGeom prst="rect">
            <a:avLst/>
          </a:prstGeo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4422073" cy="2948049"/>
          </a:xfrm>
          <a:prstGeom prst="rect">
            <a:avLst/>
          </a:prstGeom>
        </p:spPr>
      </p:pic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8D553321-7E5E-08FA-C475-C51D71D9C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A02AC43E-DDE7-DAFC-8101-9BF16765A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53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73555932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466454" y="116527"/>
            <a:ext cx="2374229" cy="374073"/>
          </a:xfrm>
        </p:spPr>
        <p:txBody>
          <a:bodyPr>
            <a:normAutofit fontScale="90000"/>
          </a:bodyPr>
          <a:lstStyle/>
          <a:p>
            <a:r>
              <a:rPr lang="en-US" altLang="ja-JP" sz="2700" dirty="0">
                <a:solidFill>
                  <a:srgbClr val="FF0000"/>
                </a:solidFill>
              </a:rPr>
              <a:t>Steps </a:t>
            </a:r>
            <a:r>
              <a:rPr lang="ja-JP" altLang="en-US" sz="2700" dirty="0">
                <a:solidFill>
                  <a:srgbClr val="FF0000"/>
                </a:solidFill>
              </a:rPr>
              <a:t>１３，１４</a:t>
            </a: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9518" y="2395846"/>
            <a:ext cx="4121481" cy="2747654"/>
          </a:xfrm>
          <a:prstGeom prst="rect">
            <a:avLst/>
          </a:prstGeo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4275118" cy="2850078"/>
          </a:xfrm>
          <a:prstGeom prst="rect">
            <a:avLst/>
          </a:prstGeom>
        </p:spPr>
      </p:pic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E3F841F7-8FAE-4B5D-1E86-8660FC656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6623DD42-9C3F-2E5D-2D70-E1260907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54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20358284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491518" y="117271"/>
            <a:ext cx="2349166" cy="338446"/>
          </a:xfrm>
        </p:spPr>
        <p:txBody>
          <a:bodyPr>
            <a:normAutofit fontScale="90000"/>
          </a:bodyPr>
          <a:lstStyle/>
          <a:p>
            <a:r>
              <a:rPr lang="en-US" altLang="ja-JP" sz="2700" dirty="0">
                <a:solidFill>
                  <a:srgbClr val="FF0000"/>
                </a:solidFill>
              </a:rPr>
              <a:t>Steps </a:t>
            </a:r>
            <a:r>
              <a:rPr lang="ja-JP" altLang="en-US" sz="2700" dirty="0">
                <a:solidFill>
                  <a:srgbClr val="FF0000"/>
                </a:solidFill>
              </a:rPr>
              <a:t>１５，１６</a:t>
            </a:r>
          </a:p>
        </p:txBody>
      </p:sp>
      <p:pic>
        <p:nvPicPr>
          <p:cNvPr id="4" name="図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7912" y="2228109"/>
            <a:ext cx="4373088" cy="2915392"/>
          </a:xfrm>
          <a:prstGeom prst="rect">
            <a:avLst/>
          </a:prstGeom>
        </p:spPr>
      </p:pic>
      <p:pic>
        <p:nvPicPr>
          <p:cNvPr id="3" name="図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999" y="0"/>
            <a:ext cx="4381995" cy="2921330"/>
          </a:xfrm>
          <a:prstGeom prst="rect">
            <a:avLst/>
          </a:prstGeom>
        </p:spPr>
      </p:pic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2DFEEF11-9403-8351-EAFC-32FC02E8A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69454AF2-6B6D-1C56-2D03-C55286989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55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196302190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5478986" y="117271"/>
            <a:ext cx="2280779" cy="356259"/>
          </a:xfrm>
        </p:spPr>
        <p:txBody>
          <a:bodyPr>
            <a:normAutofit fontScale="90000"/>
          </a:bodyPr>
          <a:lstStyle/>
          <a:p>
            <a:r>
              <a:rPr lang="en-US" altLang="ja-JP" sz="2700" dirty="0">
                <a:solidFill>
                  <a:srgbClr val="FF0000"/>
                </a:solidFill>
              </a:rPr>
              <a:t>Steps </a:t>
            </a:r>
            <a:r>
              <a:rPr lang="ja-JP" altLang="en-US" sz="2700" dirty="0">
                <a:solidFill>
                  <a:srgbClr val="FF0000"/>
                </a:solidFill>
              </a:rPr>
              <a:t>１７，１８</a:t>
            </a:r>
          </a:p>
        </p:txBody>
      </p:sp>
      <p:pic>
        <p:nvPicPr>
          <p:cNvPr id="8" name="図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5685" y="2226624"/>
            <a:ext cx="4375316" cy="2916877"/>
          </a:xfrm>
          <a:prstGeom prst="rect">
            <a:avLst/>
          </a:prstGeom>
        </p:spPr>
      </p:pic>
      <p:pic>
        <p:nvPicPr>
          <p:cNvPr id="7" name="図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-1"/>
            <a:ext cx="4239491" cy="2826328"/>
          </a:xfrm>
          <a:prstGeom prst="rect">
            <a:avLst/>
          </a:prstGeom>
        </p:spPr>
      </p:pic>
      <p:sp>
        <p:nvSpPr>
          <p:cNvPr id="5" name="Text Box 8">
            <a:hlinkClick r:id="rId5"/>
          </p:cNvPr>
          <p:cNvSpPr txBox="1">
            <a:spLocks noChangeArrowheads="1"/>
          </p:cNvSpPr>
          <p:nvPr/>
        </p:nvSpPr>
        <p:spPr bwMode="auto">
          <a:xfrm>
            <a:off x="455242" y="4035012"/>
            <a:ext cx="2435294" cy="369332"/>
          </a:xfrm>
          <a:prstGeom prst="rect">
            <a:avLst/>
          </a:prstGeom>
          <a:noFill/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kumimoji="1" sz="32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kumimoji="1" sz="28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kumimoji="1" sz="24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kumimoji="1" sz="2000">
                <a:solidFill>
                  <a:schemeClr val="tx1"/>
                </a:solidFill>
                <a:latin typeface="Calibri" pitchFamily="34" charset="0"/>
                <a:ea typeface="ＭＳ Ｐゴシック" pitchFamily="50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ja-JP" sz="1800" b="1" dirty="0">
                <a:solidFill>
                  <a:srgbClr val="3366FF"/>
                </a:solidFill>
                <a:latin typeface="+mj-ea"/>
                <a:ea typeface="+mj-ea"/>
              </a:rPr>
              <a:t>URL </a:t>
            </a:r>
            <a:r>
              <a:rPr lang="en-US" altLang="ja-JP" sz="1800" b="1" dirty="0">
                <a:solidFill>
                  <a:srgbClr val="3366FF"/>
                </a:solidFill>
                <a:latin typeface="+mj-ea"/>
                <a:ea typeface="+mj-ea"/>
                <a:hlinkClick r:id="rId5"/>
              </a:rPr>
              <a:t>https://horibe.jp</a:t>
            </a:r>
            <a:endParaRPr lang="ja-JP" altLang="en-US" sz="1800" b="1" dirty="0">
              <a:solidFill>
                <a:srgbClr val="3366FF"/>
              </a:solidFill>
              <a:latin typeface="+mj-ea"/>
              <a:ea typeface="+mj-ea"/>
            </a:endParaRPr>
          </a:p>
        </p:txBody>
      </p:sp>
      <p:sp>
        <p:nvSpPr>
          <p:cNvPr id="3" name="テキスト ボックス 2">
            <a:hlinkClick r:id="rId6" action="ppaction://hlinkfile"/>
          </p:cNvPr>
          <p:cNvSpPr txBox="1"/>
          <p:nvPr/>
        </p:nvSpPr>
        <p:spPr>
          <a:xfrm>
            <a:off x="1282996" y="4707201"/>
            <a:ext cx="606558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ja-JP" sz="1800" dirty="0">
                <a:solidFill>
                  <a:srgbClr val="3366FF"/>
                </a:solidFill>
                <a:hlinkClick r:id="rId7" action="ppaction://hlinkfile"/>
              </a:rPr>
              <a:t>PC</a:t>
            </a:r>
            <a:endParaRPr lang="en-US" altLang="ja-JP" sz="1800" dirty="0">
              <a:solidFill>
                <a:srgbClr val="3366FF"/>
              </a:solidFill>
            </a:endParaRPr>
          </a:p>
        </p:txBody>
      </p:sp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D100F1C3-FDBF-9EAF-019F-892B5F5F5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729898F1-E1BB-2632-7FAA-9CD97B4E6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56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286004910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2C074F-C8C6-7C41-001C-39FD486D84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図 7" descr="座る, 食品, フルーツ, ブルー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62C5FC1C-67ED-539C-87A7-A3AD5FC659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35131"/>
            <a:ext cx="9191840" cy="5460273"/>
          </a:xfrm>
          <a:prstGeom prst="rect">
            <a:avLst/>
          </a:prstGeom>
        </p:spPr>
      </p:pic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FBA017B6-FEBF-2138-A18A-E71C02385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3" name="スライド番号プレースホルダー 2">
            <a:extLst>
              <a:ext uri="{FF2B5EF4-FFF2-40B4-BE49-F238E27FC236}">
                <a16:creationId xmlns:a16="http://schemas.microsoft.com/office/drawing/2014/main" id="{71BE4E06-B53D-E746-1580-90B5049BF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57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76745505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8FEEE22B-B979-A321-D20C-94E298B8A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/>
          </a:p>
        </p:txBody>
      </p:sp>
      <p:pic>
        <p:nvPicPr>
          <p:cNvPr id="7" name="コンテンツ プレースホルダー 6">
            <a:extLst>
              <a:ext uri="{FF2B5EF4-FFF2-40B4-BE49-F238E27FC236}">
                <a16:creationId xmlns:a16="http://schemas.microsoft.com/office/drawing/2014/main" id="{1C7B8DF1-9489-970D-22CD-65091D749F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554" y="0"/>
            <a:ext cx="8490892" cy="4754900"/>
          </a:xfrm>
          <a:prstGeom prst="rect">
            <a:avLst/>
          </a:prstGeom>
        </p:spPr>
      </p:pic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DE7049CD-0AD1-C18E-110B-7DE2AD672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58</a:t>
            </a:fld>
            <a:endParaRPr lang="en-US" altLang="ja-JP"/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9F2A142A-5EA8-8BA7-EF30-8BCE83D87845}"/>
              </a:ext>
            </a:extLst>
          </p:cNvPr>
          <p:cNvSpPr txBox="1"/>
          <p:nvPr/>
        </p:nvSpPr>
        <p:spPr>
          <a:xfrm>
            <a:off x="2305597" y="4722641"/>
            <a:ext cx="43433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ja-JP" sz="2000" dirty="0"/>
              <a:t>Bridges Seoul</a:t>
            </a:r>
            <a:r>
              <a:rPr kumimoji="1" lang="ja-JP" altLang="en-US" sz="2000" dirty="0"/>
              <a:t>　  </a:t>
            </a:r>
            <a:r>
              <a:rPr kumimoji="1" lang="en-US" altLang="ja-JP" sz="2000" dirty="0"/>
              <a:t>2014/8/14</a:t>
            </a:r>
            <a:endParaRPr kumimoji="1" lang="ja-JP" altLang="en-US" sz="2000" dirty="0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9A159B83-8961-C95F-055B-EF40FA262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93540261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図 10" descr="カラフルなドーナツ&#10;&#10;AI 生成コンテンツは誤りを含む可能性があります。">
            <a:extLst>
              <a:ext uri="{FF2B5EF4-FFF2-40B4-BE49-F238E27FC236}">
                <a16:creationId xmlns:a16="http://schemas.microsoft.com/office/drawing/2014/main" id="{90378C08-DA02-B28C-4A5A-3DE55E38EA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5650562" cy="3788229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44FB711C-3D50-4614-9B91-D0629234B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59</a:t>
            </a:fld>
            <a:endParaRPr lang="en-US" altLang="ja-JP"/>
          </a:p>
        </p:txBody>
      </p:sp>
      <p:pic>
        <p:nvPicPr>
          <p:cNvPr id="13" name="図 12" descr="屋内, テーブル, 部屋, 座る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32774FD6-E183-D607-1F56-CD189AA941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8639" y="1865869"/>
            <a:ext cx="5839905" cy="3277631"/>
          </a:xfrm>
          <a:prstGeom prst="rect">
            <a:avLst/>
          </a:prstGeom>
        </p:spPr>
      </p:pic>
      <p:sp>
        <p:nvSpPr>
          <p:cNvPr id="2" name="フッター プレースホルダー 1">
            <a:extLst>
              <a:ext uri="{FF2B5EF4-FFF2-40B4-BE49-F238E27FC236}">
                <a16:creationId xmlns:a16="http://schemas.microsoft.com/office/drawing/2014/main" id="{673C19C4-9E6A-08DB-6F3F-3CC0BC16F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1637A-8E80-7557-A4DD-5CEFCB5EB4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 descr="テーブル, 屋内, 人, 座る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313ED6E1-BC67-5DFD-CBB1-CAF0EC6B90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9466"/>
            <a:ext cx="9144000" cy="5547360"/>
          </a:xfrm>
          <a:prstGeom prst="rect">
            <a:avLst/>
          </a:prstGeom>
        </p:spPr>
      </p:pic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E93B4BF7-6545-67C8-290B-658AB4D37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60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4C263685-B2B1-8662-9C48-7BF83F6F6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39207362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23B12C-1157-FBD5-7DF7-DDC2B9ADA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D490C5F7-B3E0-6713-0541-15A9463C7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61</a:t>
            </a:fld>
            <a:endParaRPr lang="en-US" altLang="ja-JP"/>
          </a:p>
        </p:txBody>
      </p:sp>
      <p:pic>
        <p:nvPicPr>
          <p:cNvPr id="6" name="図 5" descr="建物の前に立っている家&#10;&#10;AI 生成コンテンツは誤りを含む可能性があります。">
            <a:extLst>
              <a:ext uri="{FF2B5EF4-FFF2-40B4-BE49-F238E27FC236}">
                <a16:creationId xmlns:a16="http://schemas.microsoft.com/office/drawing/2014/main" id="{5F3055DD-2425-4184-AEA4-CED65873AA0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4774407"/>
          </a:xfrm>
          <a:prstGeom prst="rect">
            <a:avLst/>
          </a:prstGeom>
        </p:spPr>
      </p:pic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99EA3B7F-45CB-DA8D-6C69-C45BF79B9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98988084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>
            <a:extLst>
              <a:ext uri="{FF2B5EF4-FFF2-40B4-BE49-F238E27FC236}">
                <a16:creationId xmlns:a16="http://schemas.microsoft.com/office/drawing/2014/main" id="{5316C036-1F7A-8C43-6D99-776090CF7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15" y="175503"/>
            <a:ext cx="8229600" cy="507036"/>
          </a:xfrm>
        </p:spPr>
        <p:txBody>
          <a:bodyPr>
            <a:normAutofit fontScale="90000"/>
          </a:bodyPr>
          <a:lstStyle/>
          <a:p>
            <a:r>
              <a:rPr kumimoji="1" lang="ja-JP" altLang="en-US" sz="3200" dirty="0"/>
              <a:t>「数学的ビーズ編み」個展　　</a:t>
            </a:r>
            <a:r>
              <a:rPr kumimoji="1" lang="en-US" altLang="ja-JP" sz="3200" dirty="0"/>
              <a:t>2024/8/2</a:t>
            </a:r>
            <a:r>
              <a:rPr kumimoji="1" lang="ja-JP" altLang="en-US" sz="3200" dirty="0"/>
              <a:t>～</a:t>
            </a:r>
            <a:r>
              <a:rPr kumimoji="1" lang="en-US" altLang="ja-JP" sz="3200" dirty="0"/>
              <a:t>25</a:t>
            </a:r>
            <a:endParaRPr kumimoji="1" lang="ja-JP" altLang="en-US" sz="3200" dirty="0"/>
          </a:p>
        </p:txBody>
      </p:sp>
      <p:pic>
        <p:nvPicPr>
          <p:cNvPr id="6" name="20240802-0">
            <a:hlinkClick r:id="" action="ppaction://media"/>
            <a:extLst>
              <a:ext uri="{FF2B5EF4-FFF2-40B4-BE49-F238E27FC236}">
                <a16:creationId xmlns:a16="http://schemas.microsoft.com/office/drawing/2014/main" id="{3700D7F1-64D4-F89F-D7D2-985DDC4FBB8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6405" y="635602"/>
            <a:ext cx="7074466" cy="3979271"/>
          </a:xfrm>
        </p:spPr>
      </p:pic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A5F5F5A3-3F44-3F8B-92BB-6A163185A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07028" y="4694920"/>
            <a:ext cx="4926925" cy="346188"/>
          </a:xfrm>
        </p:spPr>
        <p:txBody>
          <a:bodyPr/>
          <a:lstStyle/>
          <a:p>
            <a:pPr>
              <a:defRPr/>
            </a:pPr>
            <a:r>
              <a:rPr lang="ja-JP" altLang="en-US" sz="2000" dirty="0">
                <a:solidFill>
                  <a:schemeClr val="tx1"/>
                </a:solidFill>
              </a:rPr>
              <a:t>登録有形文化財  鳥羽大庄屋かどや  にて</a:t>
            </a:r>
            <a:endParaRPr lang="en-US" altLang="ja-JP" sz="2000" dirty="0">
              <a:solidFill>
                <a:schemeClr val="tx1"/>
              </a:solidFill>
            </a:endParaRPr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22A69F17-6BD1-8EE4-A558-E26608403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62</a:t>
            </a:fld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3751574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5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007F6B66-FE31-22E4-24C5-E7390CFAB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63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EE12F28F-C7EF-D474-1DE3-B9781C080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pic>
        <p:nvPicPr>
          <p:cNvPr id="9" name="コンテンツ プレースホルダー 8">
            <a:extLst>
              <a:ext uri="{FF2B5EF4-FFF2-40B4-BE49-F238E27FC236}">
                <a16:creationId xmlns:a16="http://schemas.microsoft.com/office/drawing/2014/main" id="{254A686C-1555-660A-9E81-20480F36B4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38" y="-12666"/>
            <a:ext cx="3867123" cy="5156165"/>
          </a:xfrm>
          <a:prstGeom prst="rect">
            <a:avLst/>
          </a:prstGeom>
        </p:spPr>
      </p:pic>
      <p:sp>
        <p:nvSpPr>
          <p:cNvPr id="12" name="テキスト ボックス 11">
            <a:hlinkClick r:id="rId3" action="ppaction://hlinkfile"/>
            <a:extLst>
              <a:ext uri="{FF2B5EF4-FFF2-40B4-BE49-F238E27FC236}">
                <a16:creationId xmlns:a16="http://schemas.microsoft.com/office/drawing/2014/main" id="{BAE77A40-CA43-9F0D-F782-CE8ABB4292CE}"/>
              </a:ext>
            </a:extLst>
          </p:cNvPr>
          <p:cNvSpPr txBox="1"/>
          <p:nvPr/>
        </p:nvSpPr>
        <p:spPr>
          <a:xfrm>
            <a:off x="5287925" y="4019106"/>
            <a:ext cx="2895600" cy="461665"/>
          </a:xfrm>
          <a:prstGeom prst="rect">
            <a:avLst/>
          </a:prstGeom>
          <a:noFill/>
          <a:ln w="28575">
            <a:solidFill>
              <a:srgbClr val="3366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ja-JP" dirty="0"/>
              <a:t>2025</a:t>
            </a:r>
            <a:r>
              <a:rPr kumimoji="1" lang="ja-JP" altLang="en-US" dirty="0"/>
              <a:t>年</a:t>
            </a:r>
            <a:r>
              <a:rPr kumimoji="1" lang="en-US" altLang="ja-JP" dirty="0"/>
              <a:t>6</a:t>
            </a:r>
            <a:r>
              <a:rPr kumimoji="1" lang="ja-JP" altLang="en-US" dirty="0"/>
              <a:t>月の展示</a:t>
            </a:r>
          </a:p>
        </p:txBody>
      </p:sp>
    </p:spTree>
    <p:extLst>
      <p:ext uri="{BB962C8B-B14F-4D97-AF65-F5344CB8AC3E}">
        <p14:creationId xmlns:p14="http://schemas.microsoft.com/office/powerpoint/2010/main" val="401356318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087F6-C891-B067-940D-F102A4DA14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0C9C361C-D11A-AB0C-AB07-098635C45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64</a:t>
            </a:fld>
            <a:endParaRPr lang="en-US" altLang="ja-JP"/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F5E2F190-D75F-79E7-8AE4-AE84CD714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pic>
        <p:nvPicPr>
          <p:cNvPr id="11" name="図 10">
            <a:extLst>
              <a:ext uri="{FF2B5EF4-FFF2-40B4-BE49-F238E27FC236}">
                <a16:creationId xmlns:a16="http://schemas.microsoft.com/office/drawing/2014/main" id="{701E7AE6-4F8E-85A1-6809-E69023A61ED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049" y="0"/>
            <a:ext cx="7157901" cy="6351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46219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1"/>
          <p:cNvSpPr>
            <a:spLocks noGrp="1"/>
          </p:cNvSpPr>
          <p:nvPr>
            <p:ph type="title"/>
          </p:nvPr>
        </p:nvSpPr>
        <p:spPr>
          <a:xfrm>
            <a:off x="2385848" y="714702"/>
            <a:ext cx="4645573" cy="3930869"/>
          </a:xfrm>
        </p:spPr>
        <p:txBody>
          <a:bodyPr>
            <a:noAutofit/>
          </a:bodyPr>
          <a:lstStyle/>
          <a:p>
            <a:r>
              <a:rPr lang="ja-JP" altLang="en-US" sz="20000" dirty="0">
                <a:solidFill>
                  <a:srgbClr val="3366FF"/>
                </a:solidFill>
              </a:rPr>
              <a:t>終</a:t>
            </a:r>
          </a:p>
        </p:txBody>
      </p:sp>
      <p:sp>
        <p:nvSpPr>
          <p:cNvPr id="3" name="フッター プレースホルダー 2">
            <a:extLst>
              <a:ext uri="{FF2B5EF4-FFF2-40B4-BE49-F238E27FC236}">
                <a16:creationId xmlns:a16="http://schemas.microsoft.com/office/drawing/2014/main" id="{100DC6B9-C0F6-FFE2-9537-8826978C6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ja-JP" altLang="en-US"/>
              <a:t>ＭＣＪ Ｉ　数学への誘い</a:t>
            </a:r>
            <a:endParaRPr lang="en-US" altLang="ja-JP"/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EBDB80A2-C4AD-F546-BD1E-153A75BAF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5E044-332F-47D3-905D-19BD9C87B331}" type="slidenum">
              <a:rPr lang="en-US" altLang="ja-JP" smtClean="0"/>
              <a:pPr>
                <a:defRPr/>
              </a:pPr>
              <a:t>65</a:t>
            </a:fld>
            <a:endParaRPr lang="en-US" altLang="ja-JP"/>
          </a:p>
        </p:txBody>
      </p:sp>
    </p:spTree>
    <p:extLst>
      <p:ext uri="{BB962C8B-B14F-4D97-AF65-F5344CB8AC3E}">
        <p14:creationId xmlns:p14="http://schemas.microsoft.com/office/powerpoint/2010/main" val="3078598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​​テーマ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​​テーマ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​​テーマ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6062</TotalTime>
  <Words>2223</Words>
  <Application>Microsoft Office PowerPoint</Application>
  <PresentationFormat>画面に合わせる (16:9)</PresentationFormat>
  <Paragraphs>441</Paragraphs>
  <Slides>65</Slides>
  <Notes>45</Notes>
  <HiddenSlides>0</HiddenSlides>
  <MMClips>1</MMClips>
  <ScaleCrop>false</ScaleCrop>
  <HeadingPairs>
    <vt:vector size="8" baseType="variant">
      <vt:variant>
        <vt:lpstr>使用されているフォント</vt:lpstr>
      </vt:variant>
      <vt:variant>
        <vt:i4>7</vt:i4>
      </vt:variant>
      <vt:variant>
        <vt:lpstr>テーマ</vt:lpstr>
      </vt:variant>
      <vt:variant>
        <vt:i4>1</vt:i4>
      </vt:variant>
      <vt:variant>
        <vt:lpstr>埋め込まれた OLE サーバー</vt:lpstr>
      </vt:variant>
      <vt:variant>
        <vt:i4>2</vt:i4>
      </vt:variant>
      <vt:variant>
        <vt:lpstr>スライド タイトル</vt:lpstr>
      </vt:variant>
      <vt:variant>
        <vt:i4>65</vt:i4>
      </vt:variant>
    </vt:vector>
  </HeadingPairs>
  <TitlesOfParts>
    <vt:vector size="75" baseType="lpstr">
      <vt:lpstr>AR P丸ゴシック体M04</vt:lpstr>
      <vt:lpstr>ＭＳ Ｐゴシック</vt:lpstr>
      <vt:lpstr>ＭＳ ゴシック</vt:lpstr>
      <vt:lpstr>Arial</vt:lpstr>
      <vt:lpstr>Calibri</vt:lpstr>
      <vt:lpstr>Tahoma</vt:lpstr>
      <vt:lpstr>Times New Roman</vt:lpstr>
      <vt:lpstr>Office ​​テーマ</vt:lpstr>
      <vt:lpstr>数式</vt:lpstr>
      <vt:lpstr>Equation</vt:lpstr>
      <vt:lpstr>PowerPoint プレゼンテーション</vt:lpstr>
      <vt:lpstr>PowerPoint プレゼンテーション</vt:lpstr>
      <vt:lpstr>この和算の記事の冒頭部分 </vt:lpstr>
      <vt:lpstr>「サイエンス」の表紙カバーの問題の全体図</vt:lpstr>
      <vt:lpstr>PowerPoint プレゼンテーション</vt:lpstr>
      <vt:lpstr>PowerPoint プレゼンテーション</vt:lpstr>
      <vt:lpstr>算額(複製) 幅４５cm-高さ３０cm １８４１年　熱田神宮</vt:lpstr>
      <vt:lpstr>算額(複製) 　幅２４０cm-高さ６０cm 　１８４４　 　　　　　　　　愛知県名古屋市の熱田神宮にて</vt:lpstr>
      <vt:lpstr> </vt:lpstr>
      <vt:lpstr> </vt:lpstr>
      <vt:lpstr>熱田神宮 </vt:lpstr>
      <vt:lpstr>算額 幅３３０cm-高さ１３２cm　１８３０年  (実物の算額) 千葉県にある　岩井不動寺</vt:lpstr>
      <vt:lpstr>PowerPoint プレゼンテーション</vt:lpstr>
      <vt:lpstr>幅119cm-高さ37cm　1877　　 福井県の石部神社にて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算法助術 </vt:lpstr>
      <vt:lpstr>PowerPoint プレゼンテーション</vt:lpstr>
      <vt:lpstr>30球の問題 算法助術 の 再編集図</vt:lpstr>
      <vt:lpstr>PowerPoint プレゼンテーション</vt:lpstr>
      <vt:lpstr>PowerPoint プレゼンテーション</vt:lpstr>
      <vt:lpstr>模型</vt:lpstr>
      <vt:lpstr>断面図</vt:lpstr>
      <vt:lpstr>算法助術の解法</vt:lpstr>
      <vt:lpstr>この値は変？！ </vt:lpstr>
      <vt:lpstr>PowerPoint プレゼンテーション</vt:lpstr>
      <vt:lpstr>PowerPoint プレゼンテーション</vt:lpstr>
      <vt:lpstr>次なる疑問？ </vt:lpstr>
      <vt:lpstr>PowerPoint プレゼンテーション</vt:lpstr>
      <vt:lpstr>注釈： </vt:lpstr>
      <vt:lpstr>PowerPoint プレゼンテーション</vt:lpstr>
      <vt:lpstr>ビーズ編みとしての存在</vt:lpstr>
      <vt:lpstr>ビーズ編みとしての存在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ワークシヨップ(工作教室)　 を始めましょう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手元のアップの写真</vt:lpstr>
      <vt:lpstr>Steps ３，４</vt:lpstr>
      <vt:lpstr>Steps ５，６</vt:lpstr>
      <vt:lpstr>Steps ７，８</vt:lpstr>
      <vt:lpstr>Steps ９，１０</vt:lpstr>
      <vt:lpstr>Steps １１，１２</vt:lpstr>
      <vt:lpstr>Steps １３，１４</vt:lpstr>
      <vt:lpstr>Steps １５，１６</vt:lpstr>
      <vt:lpstr>Steps １７，１８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「数学的ビーズ編み」個展　　2024/8/2～25</vt:lpstr>
      <vt:lpstr>PowerPoint プレゼンテーション</vt:lpstr>
      <vt:lpstr>PowerPoint プレゼンテーション</vt:lpstr>
      <vt:lpstr>終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「球で編んだ立体模型」</dc:title>
  <dc:creator>堀部和経</dc:creator>
  <cp:lastModifiedBy>和経 堀部</cp:lastModifiedBy>
  <cp:revision>612</cp:revision>
  <cp:lastPrinted>2020-05-11T15:47:23Z</cp:lastPrinted>
  <dcterms:created xsi:type="dcterms:W3CDTF">2003-06-14T01:41:13Z</dcterms:created>
  <dcterms:modified xsi:type="dcterms:W3CDTF">2026-05-10T11:39:09Z</dcterms:modified>
</cp:coreProperties>
</file>