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3" r:id="rId3"/>
    <p:sldId id="416" r:id="rId4"/>
    <p:sldId id="449" r:id="rId5"/>
    <p:sldId id="442" r:id="rId6"/>
    <p:sldId id="415" r:id="rId7"/>
    <p:sldId id="418" r:id="rId8"/>
    <p:sldId id="417" r:id="rId9"/>
    <p:sldId id="363" r:id="rId10"/>
    <p:sldId id="361" r:id="rId11"/>
    <p:sldId id="313" r:id="rId12"/>
    <p:sldId id="343" r:id="rId13"/>
    <p:sldId id="451" r:id="rId14"/>
    <p:sldId id="447" r:id="rId15"/>
    <p:sldId id="432" r:id="rId16"/>
    <p:sldId id="351" r:id="rId17"/>
    <p:sldId id="403" r:id="rId18"/>
    <p:sldId id="405" r:id="rId19"/>
    <p:sldId id="406" r:id="rId20"/>
    <p:sldId id="407" r:id="rId21"/>
    <p:sldId id="408" r:id="rId22"/>
    <p:sldId id="409" r:id="rId23"/>
    <p:sldId id="404" r:id="rId24"/>
    <p:sldId id="410" r:id="rId25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33CC"/>
    <a:srgbClr val="3366FF"/>
    <a:srgbClr val="FF00FF"/>
    <a:srgbClr val="FFFEE3"/>
    <a:srgbClr val="FF99FF"/>
    <a:srgbClr val="FF0000"/>
    <a:srgbClr val="7DDAE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56675" autoAdjust="0"/>
  </p:normalViewPr>
  <p:slideViewPr>
    <p:cSldViewPr snapToGrid="0">
      <p:cViewPr varScale="1">
        <p:scale>
          <a:sx n="108" d="100"/>
          <a:sy n="108" d="100"/>
        </p:scale>
        <p:origin x="14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4056" y="54"/>
      </p:cViewPr>
      <p:guideLst>
        <p:guide orient="horz" pos="3224"/>
        <p:guide pos="2236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9" y="3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5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9" y="9722885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AFDD13C-9E58-477F-81A4-F7BD4182B5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345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9" y="3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5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9" y="9722885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9" tIns="49505" rIns="99009" bIns="4950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D6A5E22-5C83-418E-9E9E-64CDCB21A5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992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448" indent="-309404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16" indent="-2475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662" indent="-2475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709" indent="-2475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754" indent="-247523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7800" indent="-247523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2848" indent="-247523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7893" indent="-247523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B3C9B8-9A6B-42A8-8C1A-AE79AA91EF36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7619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912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963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448" indent="-309404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16" indent="-2475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662" indent="-2475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709" indent="-2475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754" indent="-247523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7800" indent="-247523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2848" indent="-247523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7893" indent="-247523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02A7DB-18B6-438F-B8FE-E26A5DBB5CB2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53620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232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5999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830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7723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7479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444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357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8242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7735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2801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9609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6069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108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992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020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798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913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53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256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539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97D3-8FC1-4B0C-87CF-267ED35F18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650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7C3B-FDC0-4DC6-BF0F-9A12D40FB9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42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6850-1362-453D-B2E1-8C4BE2F9BA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E044-332F-47D3-905D-19BD9C87B3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738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D62D-5EB9-4935-B340-D0F31183B4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85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B516-7E56-468D-B6BF-82A33AE373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31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4856-8CD8-4D55-AE79-59DA73437B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83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AB95-F5F0-4455-BCA5-1EFD501D0D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967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A4F9-2916-47E3-B17A-9EAEA380B7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189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8004-BB58-4B57-A1CC-7CF6640EB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267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9D73-81DF-477F-920C-4DA2BD9591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1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D48855-624A-42A5-BD6C-FF3B079B30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30ballsL_Ani.gi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5205" y="711204"/>
            <a:ext cx="8211844" cy="1875282"/>
          </a:xfrm>
        </p:spPr>
        <p:txBody>
          <a:bodyPr/>
          <a:lstStyle/>
          <a:p>
            <a:pPr eaLnBrk="1" hangingPunct="1"/>
            <a:r>
              <a:rPr lang="ja-JP" altLang="en-US" b="1" dirty="0">
                <a:latin typeface="+mj-ea"/>
              </a:rPr>
              <a:t>　きかがく</a:t>
            </a:r>
            <a:r>
              <a:rPr lang="ja-JP" altLang="en-US" sz="4000" b="1" dirty="0">
                <a:latin typeface="+mj-ea"/>
              </a:rPr>
              <a:t>　</a:t>
            </a:r>
            <a:br>
              <a:rPr lang="ja-JP" altLang="en-US" sz="6000" b="1" dirty="0">
                <a:solidFill>
                  <a:srgbClr val="FF0000"/>
                </a:solidFill>
                <a:latin typeface="+mj-ea"/>
              </a:rPr>
            </a:br>
            <a:r>
              <a:rPr lang="ja-JP" altLang="en-US" sz="6000" b="1" dirty="0">
                <a:solidFill>
                  <a:srgbClr val="FF0000"/>
                </a:solidFill>
                <a:latin typeface="+mj-ea"/>
              </a:rPr>
              <a:t>　江戸の幾何学アートを</a:t>
            </a:r>
          </a:p>
        </p:txBody>
      </p:sp>
      <p:sp>
        <p:nvSpPr>
          <p:cNvPr id="20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50920" y="4989664"/>
            <a:ext cx="4864956" cy="1015999"/>
          </a:xfrm>
        </p:spPr>
        <p:txBody>
          <a:bodyPr/>
          <a:lstStyle/>
          <a:p>
            <a:pPr algn="l" eaLnBrk="1" hangingPunct="1"/>
            <a:r>
              <a:rPr lang="ja-JP" altLang="en-US" sz="1800" b="1" dirty="0">
                <a:solidFill>
                  <a:schemeClr val="tx1"/>
                </a:solidFill>
              </a:rPr>
              <a:t>　　　　　　　　 もけい　　　　　　　　　　　　　　　　　　</a:t>
            </a:r>
          </a:p>
          <a:p>
            <a:pPr eaLnBrk="1" hangingPunct="1"/>
            <a:r>
              <a:rPr lang="ja-JP" altLang="en-US" sz="2800" b="1" dirty="0">
                <a:solidFill>
                  <a:srgbClr val="3333CC"/>
                </a:solidFill>
              </a:rPr>
              <a:t>数学模型研究所　　代表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899719" y="4848529"/>
            <a:ext cx="3596212" cy="129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AR丸ゴシック体M" pitchFamily="49" charset="-128"/>
                <a:ea typeface="AR丸ゴシック体M" pitchFamily="49" charset="-128"/>
              </a:rPr>
              <a:t>ほりべ　かずのり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4400" b="1" dirty="0">
                <a:solidFill>
                  <a:srgbClr val="3333CC"/>
                </a:solidFill>
                <a:latin typeface="Times New Roman" pitchFamily="18" charset="0"/>
              </a:rPr>
              <a:t>堀部　和経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 b="1" dirty="0">
              <a:latin typeface="Times New Roman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507DD37-0EE7-456D-9078-D165FD04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09" y="2574665"/>
            <a:ext cx="8096435" cy="16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 b="1" dirty="0">
                <a:latin typeface="+mj-ea"/>
              </a:rPr>
              <a:t>　　</a:t>
            </a:r>
            <a:r>
              <a:rPr lang="ja-JP" altLang="en-US" sz="6000" b="1" dirty="0">
                <a:solidFill>
                  <a:srgbClr val="FF0000"/>
                </a:solidFill>
                <a:latin typeface="+mj-ea"/>
              </a:rPr>
              <a:t>ビーズで楽しもう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3520" y="247867"/>
            <a:ext cx="7639548" cy="1227220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sz="3600" dirty="0"/>
              <a:t>この本の最後に書いてある</a:t>
            </a:r>
          </a:p>
          <a:p>
            <a:pPr marL="0" indent="0" algn="ctr">
              <a:buNone/>
            </a:pPr>
            <a:r>
              <a:rPr kumimoji="1" lang="ja-JP" altLang="en-US" sz="3600" dirty="0"/>
              <a:t>算数（数学）の問題</a:t>
            </a:r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42" y="1563201"/>
            <a:ext cx="6622118" cy="487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1479884" y="1672388"/>
            <a:ext cx="1660357" cy="4572001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68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" y="228600"/>
            <a:ext cx="8406938" cy="6543675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6286500" y="1743075"/>
            <a:ext cx="1990725" cy="4886325"/>
          </a:xfrm>
          <a:prstGeom prst="roundRect">
            <a:avLst/>
          </a:prstGeom>
          <a:noFill/>
          <a:ln w="6350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H:\発表用\2014_Taiwan\30ballsL_Ani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04" y="156039"/>
            <a:ext cx="5747992" cy="57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698004" y="6054180"/>
            <a:ext cx="5475790" cy="647781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Arial" charset="0"/>
              <a:buNone/>
            </a:pPr>
            <a:r>
              <a:rPr lang="ja-JP" altLang="en-US" sz="3600" b="1" dirty="0">
                <a:solidFill>
                  <a:srgbClr val="FF0000"/>
                </a:solidFill>
              </a:rPr>
              <a:t>くるくる　回っています</a:t>
            </a:r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3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手に持ったコイン&#10;&#10;中程度の精度で自動的に生成された説明">
            <a:extLst>
              <a:ext uri="{FF2B5EF4-FFF2-40B4-BE49-F238E27FC236}">
                <a16:creationId xmlns:a16="http://schemas.microsoft.com/office/drawing/2014/main" id="{6A66223C-D9A8-40CB-AFD7-95EFCB07B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81" y="0"/>
            <a:ext cx="9515629" cy="692902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C90BA01-80B3-42B8-B648-A8737717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600" b="1" dirty="0">
                <a:solidFill>
                  <a:schemeClr val="bg1"/>
                </a:solidFill>
              </a:rPr>
              <a:t>これを　作ります</a:t>
            </a:r>
          </a:p>
        </p:txBody>
      </p:sp>
    </p:spTree>
    <p:extLst>
      <p:ext uri="{BB962C8B-B14F-4D97-AF65-F5344CB8AC3E}">
        <p14:creationId xmlns:p14="http://schemas.microsoft.com/office/powerpoint/2010/main" val="297615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21"/>
            <a:ext cx="9144336" cy="35170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81025" y="4581525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/>
              <a:t>最初が　大切です</a:t>
            </a:r>
          </a:p>
        </p:txBody>
      </p:sp>
    </p:spTree>
    <p:extLst>
      <p:ext uri="{BB962C8B-B14F-4D97-AF65-F5344CB8AC3E}">
        <p14:creationId xmlns:p14="http://schemas.microsoft.com/office/powerpoint/2010/main" val="35797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86" y="0"/>
            <a:ext cx="4847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9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820" y="96507"/>
            <a:ext cx="3408046" cy="604137"/>
          </a:xfrm>
        </p:spPr>
        <p:txBody>
          <a:bodyPr/>
          <a:lstStyle/>
          <a:p>
            <a:r>
              <a:rPr lang="ja-JP" altLang="en-US" sz="3600" dirty="0">
                <a:solidFill>
                  <a:srgbClr val="FF0000"/>
                </a:solidFill>
              </a:rPr>
              <a:t>作り方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59" y="3361706"/>
            <a:ext cx="5244441" cy="34962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138"/>
            <a:ext cx="5075217" cy="338347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5137361" y="926228"/>
            <a:ext cx="926088" cy="58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DEE7207-550B-4E53-9BD8-C4347EBD6BDD}"/>
              </a:ext>
            </a:extLst>
          </p:cNvPr>
          <p:cNvSpPr txBox="1">
            <a:spLocks/>
          </p:cNvSpPr>
          <p:nvPr/>
        </p:nvSpPr>
        <p:spPr bwMode="auto">
          <a:xfrm>
            <a:off x="2973231" y="6013862"/>
            <a:ext cx="844168" cy="58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87430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3595" y="292277"/>
            <a:ext cx="652397" cy="532885"/>
          </a:xfrm>
        </p:spPr>
        <p:txBody>
          <a:bodyPr/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３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24" y="3040083"/>
            <a:ext cx="5726876" cy="381791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53596" cy="383573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1C61D964-0E2E-43C5-8C19-3DAB3208A80A}"/>
              </a:ext>
            </a:extLst>
          </p:cNvPr>
          <p:cNvSpPr txBox="1">
            <a:spLocks/>
          </p:cNvSpPr>
          <p:nvPr/>
        </p:nvSpPr>
        <p:spPr bwMode="auto">
          <a:xfrm>
            <a:off x="2876797" y="6046487"/>
            <a:ext cx="535507" cy="53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86161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28158" y="232432"/>
            <a:ext cx="557231" cy="497259"/>
          </a:xfrm>
        </p:spPr>
        <p:txBody>
          <a:bodyPr/>
          <a:lstStyle/>
          <a:p>
            <a:r>
              <a:rPr lang="ja-JP" altLang="en-US" sz="3600" dirty="0">
                <a:solidFill>
                  <a:srgbClr val="FF0000"/>
                </a:solidFill>
              </a:rPr>
              <a:t>５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29" y="2790701"/>
            <a:ext cx="6100949" cy="40672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64531" cy="377635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BEE01B25-5C68-46DB-BB42-FF35501057C1}"/>
              </a:ext>
            </a:extLst>
          </p:cNvPr>
          <p:cNvSpPr txBox="1">
            <a:spLocks/>
          </p:cNvSpPr>
          <p:nvPr/>
        </p:nvSpPr>
        <p:spPr bwMode="auto">
          <a:xfrm>
            <a:off x="2553649" y="5844599"/>
            <a:ext cx="557231" cy="49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６</a:t>
            </a:r>
          </a:p>
        </p:txBody>
      </p:sp>
    </p:spTree>
    <p:extLst>
      <p:ext uri="{BB962C8B-B14F-4D97-AF65-F5344CB8AC3E}">
        <p14:creationId xmlns:p14="http://schemas.microsoft.com/office/powerpoint/2010/main" val="86161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3596" y="301093"/>
            <a:ext cx="525509" cy="559607"/>
          </a:xfrm>
        </p:spPr>
        <p:txBody>
          <a:bodyPr/>
          <a:lstStyle/>
          <a:p>
            <a:r>
              <a:rPr lang="ja-JP" altLang="en-US" sz="3600" dirty="0">
                <a:solidFill>
                  <a:srgbClr val="FF0000"/>
                </a:solidFill>
              </a:rPr>
              <a:t>７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98" y="2679867"/>
            <a:ext cx="6267201" cy="41781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596" cy="383573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EE33352C-B2CD-4999-BE6E-F8CBCA1623E8}"/>
              </a:ext>
            </a:extLst>
          </p:cNvPr>
          <p:cNvSpPr txBox="1">
            <a:spLocks/>
          </p:cNvSpPr>
          <p:nvPr/>
        </p:nvSpPr>
        <p:spPr bwMode="auto">
          <a:xfrm>
            <a:off x="2308193" y="6125100"/>
            <a:ext cx="648503" cy="5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86161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" y="0"/>
            <a:ext cx="9148030" cy="612379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761" y="6187366"/>
            <a:ext cx="8966447" cy="579437"/>
          </a:xfrm>
        </p:spPr>
        <p:txBody>
          <a:bodyPr/>
          <a:lstStyle/>
          <a:p>
            <a:r>
              <a:rPr lang="ja-JP" altLang="en-US" sz="2000" dirty="0">
                <a:solidFill>
                  <a:srgbClr val="FF0000"/>
                </a:solidFill>
              </a:rPr>
              <a:t>算額（さんがく）複製（ふくせい）</a:t>
            </a:r>
            <a:r>
              <a:rPr lang="it-IT" altLang="ja-JP" sz="2000" dirty="0">
                <a:solidFill>
                  <a:srgbClr val="FF0000"/>
                </a:solidFill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　　</a:t>
            </a:r>
            <a:r>
              <a:rPr lang="ja-JP" altLang="en-US" sz="2000" dirty="0"/>
              <a:t>よこ４５</a:t>
            </a:r>
            <a:r>
              <a:rPr lang="it-IT" altLang="ja-JP" sz="2000" dirty="0"/>
              <a:t>cm</a:t>
            </a:r>
            <a:r>
              <a:rPr lang="ja-JP" altLang="en-US" sz="2000" dirty="0"/>
              <a:t>、たて３０</a:t>
            </a:r>
            <a:r>
              <a:rPr lang="it-IT" altLang="ja-JP" sz="2000" dirty="0"/>
              <a:t>cm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/>
              <a:t>１８４１年　熱田神宮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815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02036" y="281942"/>
            <a:ext cx="547239" cy="451262"/>
          </a:xfrm>
        </p:spPr>
        <p:txBody>
          <a:bodyPr/>
          <a:lstStyle/>
          <a:p>
            <a:r>
              <a:rPr lang="ja-JP" altLang="en-US" sz="3600" dirty="0">
                <a:solidFill>
                  <a:srgbClr val="FF0000"/>
                </a:solidFill>
              </a:rPr>
              <a:t>９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2629395"/>
            <a:ext cx="6483927" cy="43226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60474" cy="390698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CBE65E7-E068-4BB9-8D7A-7D74146C0B15}"/>
              </a:ext>
            </a:extLst>
          </p:cNvPr>
          <p:cNvSpPr txBox="1">
            <a:spLocks/>
          </p:cNvSpPr>
          <p:nvPr/>
        </p:nvSpPr>
        <p:spPr bwMode="auto">
          <a:xfrm>
            <a:off x="1606858" y="6085115"/>
            <a:ext cx="1053215" cy="4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１０</a:t>
            </a:r>
          </a:p>
        </p:txBody>
      </p:sp>
    </p:spTree>
    <p:extLst>
      <p:ext uri="{BB962C8B-B14F-4D97-AF65-F5344CB8AC3E}">
        <p14:creationId xmlns:p14="http://schemas.microsoft.com/office/powerpoint/2010/main" val="86161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302" y="364467"/>
            <a:ext cx="837276" cy="463138"/>
          </a:xfrm>
        </p:spPr>
        <p:txBody>
          <a:bodyPr/>
          <a:lstStyle/>
          <a:p>
            <a:r>
              <a:rPr lang="ja-JP" altLang="en-US" sz="3600" dirty="0">
                <a:solidFill>
                  <a:srgbClr val="FF0000"/>
                </a:solidFill>
              </a:rPr>
              <a:t>１１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04" y="2565070"/>
            <a:ext cx="6439396" cy="429293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96097" cy="393073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BCDD48ED-2483-411D-8CA2-67E1CE3C57BB}"/>
              </a:ext>
            </a:extLst>
          </p:cNvPr>
          <p:cNvSpPr txBox="1">
            <a:spLocks/>
          </p:cNvSpPr>
          <p:nvPr/>
        </p:nvSpPr>
        <p:spPr bwMode="auto">
          <a:xfrm>
            <a:off x="1877685" y="6032664"/>
            <a:ext cx="826919" cy="4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１２</a:t>
            </a:r>
          </a:p>
        </p:txBody>
      </p:sp>
    </p:spTree>
    <p:extLst>
      <p:ext uri="{BB962C8B-B14F-4D97-AF65-F5344CB8AC3E}">
        <p14:creationId xmlns:p14="http://schemas.microsoft.com/office/powerpoint/2010/main" val="861616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4606" y="155369"/>
            <a:ext cx="938035" cy="498764"/>
          </a:xfrm>
        </p:spPr>
        <p:txBody>
          <a:bodyPr/>
          <a:lstStyle/>
          <a:p>
            <a:r>
              <a:rPr lang="ja-JP" altLang="en-US" sz="3600" dirty="0">
                <a:solidFill>
                  <a:srgbClr val="FF0000"/>
                </a:solidFill>
              </a:rPr>
              <a:t>１３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90" y="3194462"/>
            <a:ext cx="5495308" cy="36635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00157" cy="3800104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68E3316D-2F10-4776-B527-F647A98BC38D}"/>
              </a:ext>
            </a:extLst>
          </p:cNvPr>
          <p:cNvSpPr txBox="1">
            <a:spLocks/>
          </p:cNvSpPr>
          <p:nvPr/>
        </p:nvSpPr>
        <p:spPr bwMode="auto">
          <a:xfrm>
            <a:off x="2674008" y="5967437"/>
            <a:ext cx="974682" cy="49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１４</a:t>
            </a:r>
          </a:p>
        </p:txBody>
      </p:sp>
    </p:spTree>
    <p:extLst>
      <p:ext uri="{BB962C8B-B14F-4D97-AF65-F5344CB8AC3E}">
        <p14:creationId xmlns:p14="http://schemas.microsoft.com/office/powerpoint/2010/main" val="861616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42659" y="218505"/>
            <a:ext cx="904618" cy="451261"/>
          </a:xfrm>
        </p:spPr>
        <p:txBody>
          <a:bodyPr/>
          <a:lstStyle/>
          <a:p>
            <a:r>
              <a:rPr lang="ja-JP" altLang="en-US" sz="3600" dirty="0">
                <a:solidFill>
                  <a:srgbClr val="FF0000"/>
                </a:solidFill>
              </a:rPr>
              <a:t>１５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16" y="2970811"/>
            <a:ext cx="5830784" cy="38871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42660" cy="389510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0E9155C-BD73-4B8C-92C9-3F265C7AE3BC}"/>
              </a:ext>
            </a:extLst>
          </p:cNvPr>
          <p:cNvSpPr txBox="1">
            <a:spLocks/>
          </p:cNvSpPr>
          <p:nvPr/>
        </p:nvSpPr>
        <p:spPr bwMode="auto">
          <a:xfrm>
            <a:off x="2477928" y="6032664"/>
            <a:ext cx="835288" cy="4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１６</a:t>
            </a:r>
          </a:p>
        </p:txBody>
      </p:sp>
    </p:spTree>
    <p:extLst>
      <p:ext uri="{BB962C8B-B14F-4D97-AF65-F5344CB8AC3E}">
        <p14:creationId xmlns:p14="http://schemas.microsoft.com/office/powerpoint/2010/main" val="86161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52654" y="218504"/>
            <a:ext cx="814794" cy="475012"/>
          </a:xfrm>
        </p:spPr>
        <p:txBody>
          <a:bodyPr/>
          <a:lstStyle/>
          <a:p>
            <a:r>
              <a:rPr lang="ja-JP" altLang="en-US" sz="3600" dirty="0">
                <a:solidFill>
                  <a:srgbClr val="FF0000"/>
                </a:solidFill>
              </a:rPr>
              <a:t>１７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7" y="2968831"/>
            <a:ext cx="5833754" cy="38891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652655" cy="3768437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11416FC1-D793-480B-881A-37E1A581E2FA}"/>
              </a:ext>
            </a:extLst>
          </p:cNvPr>
          <p:cNvSpPr txBox="1">
            <a:spLocks/>
          </p:cNvSpPr>
          <p:nvPr/>
        </p:nvSpPr>
        <p:spPr bwMode="auto">
          <a:xfrm>
            <a:off x="2418929" y="6016438"/>
            <a:ext cx="814794" cy="4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</a:rPr>
              <a:t>１８</a:t>
            </a:r>
          </a:p>
        </p:txBody>
      </p:sp>
    </p:spTree>
    <p:extLst>
      <p:ext uri="{BB962C8B-B14F-4D97-AF65-F5344CB8AC3E}">
        <p14:creationId xmlns:p14="http://schemas.microsoft.com/office/powerpoint/2010/main" val="198523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7625" y="4194874"/>
            <a:ext cx="9239250" cy="2038350"/>
          </a:xfrm>
        </p:spPr>
        <p:txBody>
          <a:bodyPr/>
          <a:lstStyle/>
          <a:p>
            <a:pPr algn="l"/>
            <a:r>
              <a:rPr lang="ja-JP" altLang="en-US" sz="2800" dirty="0">
                <a:solidFill>
                  <a:srgbClr val="FF0000"/>
                </a:solidFill>
              </a:rPr>
              <a:t>　　　　　　　　　　算額（さんがく）複製（ふくせい）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ja-JP" altLang="en-US" sz="2800" dirty="0">
                <a:solidFill>
                  <a:srgbClr val="FF0000"/>
                </a:solidFill>
              </a:rPr>
              <a:t>　　　　　　　　</a:t>
            </a:r>
            <a:r>
              <a:rPr lang="ja-JP" altLang="en-US" sz="2800" dirty="0"/>
              <a:t>よこ２４０</a:t>
            </a:r>
            <a:r>
              <a:rPr lang="it-IT" altLang="ja-JP" sz="2800" dirty="0"/>
              <a:t>cm</a:t>
            </a:r>
            <a:r>
              <a:rPr lang="ja-JP" altLang="en-US" sz="2800" dirty="0"/>
              <a:t>、たて６０</a:t>
            </a:r>
            <a:r>
              <a:rPr lang="it-IT" altLang="ja-JP" sz="2800" dirty="0"/>
              <a:t>cm</a:t>
            </a:r>
            <a:r>
              <a:rPr lang="ja-JP" altLang="en-US" sz="2800" dirty="0"/>
              <a:t>　１８４４年</a:t>
            </a:r>
            <a:br>
              <a:rPr lang="ja-JP" altLang="en-US" sz="2800" dirty="0"/>
            </a:br>
            <a:br>
              <a:rPr lang="ja-JP" altLang="en-US" sz="2000" dirty="0"/>
            </a:br>
            <a:r>
              <a:rPr lang="ja-JP" altLang="en-US" sz="2000" dirty="0"/>
              <a:t>　　　　　　　　　　　　　　　</a:t>
            </a:r>
            <a:r>
              <a:rPr lang="ja-JP" altLang="en-US" sz="3200" dirty="0"/>
              <a:t>名古屋市　熱田神宮</a:t>
            </a:r>
            <a:endParaRPr lang="it-IT" altLang="ja-JP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0" y="624776"/>
            <a:ext cx="9375640" cy="3309049"/>
          </a:xfrm>
        </p:spPr>
      </p:pic>
    </p:spTree>
    <p:extLst>
      <p:ext uri="{BB962C8B-B14F-4D97-AF65-F5344CB8AC3E}">
        <p14:creationId xmlns:p14="http://schemas.microsoft.com/office/powerpoint/2010/main" val="54317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13"/>
            <a:ext cx="9144000" cy="605432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1467" y="5892801"/>
            <a:ext cx="2743199" cy="660400"/>
          </a:xfrm>
        </p:spPr>
        <p:txBody>
          <a:bodyPr/>
          <a:lstStyle/>
          <a:p>
            <a:r>
              <a:rPr lang="it-IT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0516" y="6343488"/>
            <a:ext cx="818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左から　　園田、山内、金</a:t>
            </a:r>
            <a:r>
              <a:rPr lang="ja-JP" altLang="en-US" dirty="0"/>
              <a:t>、深川、堀部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97259" y="26353"/>
            <a:ext cx="680621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宝物館（ほうもつかん）　　　　</a:t>
            </a:r>
            <a:r>
              <a:rPr lang="en-US" altLang="ja-JP" dirty="0"/>
              <a:t>     2014</a:t>
            </a:r>
            <a:r>
              <a:rPr lang="ja-JP" altLang="en-US" dirty="0"/>
              <a:t>／</a:t>
            </a:r>
            <a:r>
              <a:rPr lang="en-US" altLang="ja-JP" dirty="0"/>
              <a:t>5</a:t>
            </a:r>
            <a:r>
              <a:rPr lang="ja-JP" altLang="en-US" dirty="0"/>
              <a:t>／</a:t>
            </a:r>
            <a:r>
              <a:rPr lang="en-US" altLang="ja-JP" dirty="0"/>
              <a:t>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35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3426" name="Picture 2" descr="F:\発表用\2014_Taiwan\TEMPO\Aututa_Shu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357" y="0"/>
            <a:ext cx="10313507" cy="68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78417" y="5697408"/>
            <a:ext cx="468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>
                <a:solidFill>
                  <a:schemeClr val="bg1"/>
                </a:solidFill>
              </a:rPr>
              <a:t>熱田　神宮</a:t>
            </a:r>
          </a:p>
        </p:txBody>
      </p:sp>
    </p:spTree>
    <p:extLst>
      <p:ext uri="{BB962C8B-B14F-4D97-AF65-F5344CB8AC3E}">
        <p14:creationId xmlns:p14="http://schemas.microsoft.com/office/powerpoint/2010/main" val="26935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400" y="5162549"/>
            <a:ext cx="8466667" cy="1356783"/>
          </a:xfrm>
        </p:spPr>
        <p:txBody>
          <a:bodyPr/>
          <a:lstStyle/>
          <a:p>
            <a:r>
              <a:rPr lang="ja-JP" altLang="en-US" sz="3200" dirty="0"/>
              <a:t>千葉県　　岩井不動寺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883971"/>
          </a:xfrm>
        </p:spPr>
      </p:pic>
    </p:spTree>
    <p:extLst>
      <p:ext uri="{BB962C8B-B14F-4D97-AF65-F5344CB8AC3E}">
        <p14:creationId xmlns:p14="http://schemas.microsoft.com/office/powerpoint/2010/main" val="30526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5849" y="5789653"/>
            <a:ext cx="6872301" cy="881178"/>
          </a:xfrm>
        </p:spPr>
        <p:txBody>
          <a:bodyPr/>
          <a:lstStyle/>
          <a:p>
            <a:r>
              <a:rPr lang="ja-JP" altLang="en-US" sz="2800" dirty="0"/>
              <a:t>福井県　石部神社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69" y="-962706"/>
            <a:ext cx="9871329" cy="573698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152399" y="5227422"/>
            <a:ext cx="88392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>
                <a:solidFill>
                  <a:srgbClr val="FF0000"/>
                </a:solidFill>
              </a:rPr>
              <a:t>江戸時代　の　数学の塾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79180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9"/>
            <a:ext cx="9144000" cy="6863379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4918229" y="322918"/>
            <a:ext cx="2546232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塾の様子</a:t>
            </a:r>
            <a:r>
              <a:rPr lang="en-US" altLang="ja-JP" sz="2800" dirty="0"/>
              <a:t> </a:t>
            </a:r>
            <a:endParaRPr kumimoji="1" lang="ja-JP" altLang="en-US" sz="2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131592" y="985233"/>
            <a:ext cx="3126513" cy="864809"/>
          </a:xfrm>
          <a:prstGeom prst="wedgeRoundRectCallout">
            <a:avLst>
              <a:gd name="adj1" fmla="val 91738"/>
              <a:gd name="adj2" fmla="val 275886"/>
              <a:gd name="adj3" fmla="val 16667"/>
            </a:avLst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</a:rPr>
              <a:t>高度な数学</a:t>
            </a:r>
            <a:endParaRPr lang="en-US" altLang="ja-JP" sz="3600" dirty="0">
              <a:solidFill>
                <a:srgbClr val="FF0000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83286" y="5829300"/>
            <a:ext cx="2259939" cy="802612"/>
          </a:xfrm>
          <a:prstGeom prst="wedgeRoundRectCallout">
            <a:avLst>
              <a:gd name="adj1" fmla="val 53222"/>
              <a:gd name="adj2" fmla="val -120757"/>
              <a:gd name="adj3" fmla="val 16667"/>
            </a:avLst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</a:rPr>
              <a:t>算数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5448300" y="5829300"/>
            <a:ext cx="3233476" cy="862901"/>
          </a:xfrm>
          <a:prstGeom prst="wedgeRoundRectCallout">
            <a:avLst>
              <a:gd name="adj1" fmla="val -54598"/>
              <a:gd name="adj2" fmla="val -116823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rgbClr val="FF0000"/>
                </a:solidFill>
              </a:rPr>
              <a:t>そろばん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293520" y="249354"/>
            <a:ext cx="8326606" cy="1367857"/>
          </a:xfrm>
        </p:spPr>
        <p:txBody>
          <a:bodyPr/>
          <a:lstStyle/>
          <a:p>
            <a:pPr algn="l" eaLnBrk="1" hangingPunct="1"/>
            <a:r>
              <a:rPr lang="ja-JP" altLang="en-US" sz="4800" dirty="0">
                <a:solidFill>
                  <a:srgbClr val="FF0000"/>
                </a:solidFill>
                <a:latin typeface="+mn-lt"/>
              </a:rPr>
              <a:t>算法助術</a:t>
            </a:r>
            <a:r>
              <a:rPr lang="ja-JP" altLang="en-US" sz="3200" dirty="0"/>
              <a:t>　（さんぽうじょじゅつ）</a:t>
            </a:r>
            <a:br>
              <a:rPr lang="ja-JP" altLang="en-US" sz="3600" dirty="0">
                <a:solidFill>
                  <a:srgbClr val="FF0000"/>
                </a:solidFill>
                <a:latin typeface="+mn-lt"/>
              </a:rPr>
            </a:br>
            <a:r>
              <a:rPr lang="ja-JP" altLang="en-US" sz="3600" dirty="0">
                <a:latin typeface="+mn-lt"/>
              </a:rPr>
              <a:t>   </a:t>
            </a:r>
            <a:r>
              <a:rPr lang="en-US" altLang="ja-JP" sz="3600" dirty="0">
                <a:latin typeface="+mn-lt"/>
              </a:rPr>
              <a:t>                   </a:t>
            </a:r>
            <a:r>
              <a:rPr lang="ja-JP" altLang="en-US" sz="3600" dirty="0">
                <a:latin typeface="+mn-lt"/>
              </a:rPr>
              <a:t>１８４１年</a:t>
            </a:r>
            <a:r>
              <a:rPr lang="en-US" altLang="ja-JP" sz="3600" dirty="0">
                <a:latin typeface="+mn-lt"/>
              </a:rPr>
              <a:t>    </a:t>
            </a:r>
            <a:r>
              <a:rPr lang="ja-JP" altLang="en-US" sz="3600" dirty="0">
                <a:latin typeface="+mn-lt"/>
              </a:rPr>
              <a:t>長谷川　弘　著</a:t>
            </a:r>
            <a:r>
              <a:rPr lang="en-US" altLang="ja-JP" sz="3600" dirty="0">
                <a:latin typeface="+mn-lt"/>
              </a:rPr>
              <a:t>  </a:t>
            </a:r>
            <a:endParaRPr lang="ja-JP" altLang="en-US" sz="3600" dirty="0">
              <a:latin typeface="+mn-lt"/>
            </a:endParaRPr>
          </a:p>
        </p:txBody>
      </p:sp>
      <p:sp>
        <p:nvSpPr>
          <p:cNvPr id="3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9021" y="2272684"/>
            <a:ext cx="4352979" cy="36842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ja-JP" altLang="en-US" sz="4000" dirty="0"/>
              <a:t>「算法助術」は、</a:t>
            </a:r>
            <a:endParaRPr lang="en-US" altLang="ja-JP" sz="4000" dirty="0"/>
          </a:p>
          <a:p>
            <a:pPr marL="0" indent="0" eaLnBrk="1" hangingPunct="1">
              <a:buNone/>
            </a:pPr>
            <a:r>
              <a:rPr lang="ja-JP" altLang="en-US" sz="2800" dirty="0"/>
              <a:t>  </a:t>
            </a:r>
            <a:r>
              <a:rPr lang="ja-JP" altLang="en-US" sz="2400" dirty="0"/>
              <a:t>はせがわ　 ひろむ</a:t>
            </a:r>
            <a:endParaRPr lang="ja-JP" altLang="en-US" sz="2800" dirty="0"/>
          </a:p>
          <a:p>
            <a:pPr marL="0" indent="0" eaLnBrk="1" hangingPunct="1">
              <a:buNone/>
            </a:pPr>
            <a:r>
              <a:rPr lang="ja-JP" altLang="en-US" sz="4000" dirty="0"/>
              <a:t>長谷川　弘 さんの</a:t>
            </a:r>
            <a:endParaRPr lang="en-US" altLang="ja-JP" sz="4000" dirty="0"/>
          </a:p>
          <a:p>
            <a:pPr marL="0" indent="0" eaLnBrk="1" hangingPunct="1">
              <a:buNone/>
            </a:pPr>
            <a:r>
              <a:rPr lang="ja-JP" altLang="en-US" sz="4000" dirty="0"/>
              <a:t>作った数学の公式</a:t>
            </a:r>
            <a:endParaRPr lang="en-US" altLang="ja-JP" sz="4000" dirty="0"/>
          </a:p>
          <a:p>
            <a:pPr marL="0" indent="0" eaLnBrk="1" hangingPunct="1">
              <a:buNone/>
            </a:pPr>
            <a:r>
              <a:rPr lang="ja-JP" altLang="en-US" sz="4000" dirty="0"/>
              <a:t>を集めた本です。</a:t>
            </a:r>
            <a:endParaRPr lang="ja-JP" altLang="en-US" sz="3600" dirty="0"/>
          </a:p>
        </p:txBody>
      </p:sp>
      <p:pic>
        <p:nvPicPr>
          <p:cNvPr id="3077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74" y="1517833"/>
            <a:ext cx="4185179" cy="462151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572000" y="6333151"/>
            <a:ext cx="42894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２００５年　に　作り直した本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58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5493</TotalTime>
  <Words>254</Words>
  <Application>Microsoft Office PowerPoint</Application>
  <PresentationFormat>画面に合わせる (4:3)</PresentationFormat>
  <Paragraphs>74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AR丸ゴシック体M</vt:lpstr>
      <vt:lpstr>ＭＳ Ｐゴシック</vt:lpstr>
      <vt:lpstr>Arial</vt:lpstr>
      <vt:lpstr>Calibri</vt:lpstr>
      <vt:lpstr>Tahoma</vt:lpstr>
      <vt:lpstr>Times New Roman</vt:lpstr>
      <vt:lpstr>Office ​​テーマ</vt:lpstr>
      <vt:lpstr>　きかがく　 　江戸の幾何学アートを</vt:lpstr>
      <vt:lpstr>算額（さんがく）複製（ふくせい） 　　よこ４５cm、たて３０cm 　１８４１年　熱田神宮</vt:lpstr>
      <vt:lpstr>　　　　　　　　　　算額（さんがく）複製（ふくせい） 　　　　　　　　よこ２４０cm、たて６０cm　１８４４年  　　　　　　　　　　　　　　　名古屋市　熱田神宮</vt:lpstr>
      <vt:lpstr> </vt:lpstr>
      <vt:lpstr>PowerPoint プレゼンテーション</vt:lpstr>
      <vt:lpstr>千葉県　　岩井不動寺</vt:lpstr>
      <vt:lpstr>福井県　石部神社</vt:lpstr>
      <vt:lpstr>PowerPoint プレゼンテーション</vt:lpstr>
      <vt:lpstr>算法助術　（さんぽうじょじゅつ）                       １８４１年    長谷川　弘　著  </vt:lpstr>
      <vt:lpstr>PowerPoint プレゼンテーション</vt:lpstr>
      <vt:lpstr>PowerPoint プレゼンテーション</vt:lpstr>
      <vt:lpstr>PowerPoint プレゼンテーション</vt:lpstr>
      <vt:lpstr>これを　作ります</vt:lpstr>
      <vt:lpstr>PowerPoint プレゼンテーション</vt:lpstr>
      <vt:lpstr>PowerPoint プレゼンテーション</vt:lpstr>
      <vt:lpstr>作り方</vt:lpstr>
      <vt:lpstr>３</vt:lpstr>
      <vt:lpstr>５</vt:lpstr>
      <vt:lpstr>７</vt:lpstr>
      <vt:lpstr>９</vt:lpstr>
      <vt:lpstr>１１</vt:lpstr>
      <vt:lpstr>１３</vt:lpstr>
      <vt:lpstr>１５</vt:lpstr>
      <vt:lpstr>１７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「球で編んだ立体模型」</dc:title>
  <dc:creator>堀部和経</dc:creator>
  <cp:lastModifiedBy>堀部 和経</cp:lastModifiedBy>
  <cp:revision>535</cp:revision>
  <cp:lastPrinted>2021-07-13T01:20:43Z</cp:lastPrinted>
  <dcterms:created xsi:type="dcterms:W3CDTF">2003-06-14T01:41:13Z</dcterms:created>
  <dcterms:modified xsi:type="dcterms:W3CDTF">2021-07-13T01:46:12Z</dcterms:modified>
</cp:coreProperties>
</file>